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4097" r:id="rId2"/>
  </p:sldMasterIdLst>
  <p:notesMasterIdLst>
    <p:notesMasterId r:id="rId29"/>
  </p:notesMasterIdLst>
  <p:sldIdLst>
    <p:sldId id="413" r:id="rId3"/>
    <p:sldId id="414" r:id="rId4"/>
    <p:sldId id="415" r:id="rId5"/>
    <p:sldId id="416" r:id="rId6"/>
    <p:sldId id="417" r:id="rId7"/>
    <p:sldId id="420" r:id="rId8"/>
    <p:sldId id="421" r:id="rId9"/>
    <p:sldId id="422" r:id="rId10"/>
    <p:sldId id="423" r:id="rId11"/>
    <p:sldId id="409" r:id="rId12"/>
    <p:sldId id="331" r:id="rId13"/>
    <p:sldId id="332" r:id="rId14"/>
    <p:sldId id="323" r:id="rId15"/>
    <p:sldId id="321" r:id="rId16"/>
    <p:sldId id="336" r:id="rId17"/>
    <p:sldId id="337" r:id="rId18"/>
    <p:sldId id="338" r:id="rId19"/>
    <p:sldId id="339" r:id="rId20"/>
    <p:sldId id="340" r:id="rId21"/>
    <p:sldId id="392" r:id="rId22"/>
    <p:sldId id="345" r:id="rId23"/>
    <p:sldId id="393" r:id="rId24"/>
    <p:sldId id="394" r:id="rId25"/>
    <p:sldId id="424" r:id="rId26"/>
    <p:sldId id="425" r:id="rId27"/>
    <p:sldId id="381" r:id="rId28"/>
  </p:sldIdLst>
  <p:sldSz cx="9144000" cy="6858000" type="screen4x3"/>
  <p:notesSz cx="6797675" cy="9926638"/>
  <p:custDataLst>
    <p:tags r:id="rId30"/>
  </p:custDataLst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870087"/>
    <a:srgbClr val="FFFF00"/>
    <a:srgbClr val="FF0000"/>
    <a:srgbClr val="FF6600"/>
    <a:srgbClr val="55D5FF"/>
    <a:srgbClr val="F35C19"/>
    <a:srgbClr val="0B49C5"/>
    <a:srgbClr val="000099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971" autoAdjust="0"/>
  </p:normalViewPr>
  <p:slideViewPr>
    <p:cSldViewPr>
      <p:cViewPr varScale="1">
        <p:scale>
          <a:sx n="80" d="100"/>
          <a:sy n="80" d="100"/>
        </p:scale>
        <p:origin x="-75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1:Users:pup:Desktop:dane%202015-2018%20v002%20(wersja%201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1:Users:pup:Documents:Dane%20u&#380;ytkownika%20produkt&#243;w%20firmy%20Microsoft:Office%202011%20AutoRecovery:dane%202015-2018%20v002%20(wersja%201).xlsb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ia:Desktop:bez%20nazwy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Skoroszyt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style val="18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'Bezrobotni w gminach'!$Q$96</c:f>
              <c:strCache>
                <c:ptCount val="1"/>
                <c:pt idx="0">
                  <c:v>Powiat</c:v>
                </c:pt>
              </c:strCache>
            </c:strRef>
          </c:tx>
          <c:dLbls>
            <c:txPr>
              <a:bodyPr/>
              <a:lstStyle/>
              <a:p>
                <a:pPr>
                  <a:defRPr sz="1400"/>
                </a:pPr>
                <a:endParaRPr lang="pl-PL"/>
              </a:p>
            </c:txPr>
            <c:showVal val="1"/>
          </c:dLbls>
          <c:cat>
            <c:strRef>
              <c:f>'Bezrobotni w gminach'!$R$95:$AA$95</c:f>
              <c:strCache>
                <c:ptCount val="10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</c:strCache>
            </c:strRef>
          </c:cat>
          <c:val>
            <c:numRef>
              <c:f>'Bezrobotni w gminach'!$R$96:$AA$96</c:f>
              <c:numCache>
                <c:formatCode>General</c:formatCode>
                <c:ptCount val="10"/>
                <c:pt idx="0">
                  <c:v>2540</c:v>
                </c:pt>
                <c:pt idx="1">
                  <c:v>2555</c:v>
                </c:pt>
                <c:pt idx="2">
                  <c:v>2552</c:v>
                </c:pt>
                <c:pt idx="3">
                  <c:v>2446</c:v>
                </c:pt>
                <c:pt idx="4">
                  <c:v>2336</c:v>
                </c:pt>
                <c:pt idx="5">
                  <c:v>2172</c:v>
                </c:pt>
                <c:pt idx="6">
                  <c:v>2134</c:v>
                </c:pt>
                <c:pt idx="7">
                  <c:v>2030</c:v>
                </c:pt>
                <c:pt idx="8">
                  <c:v>1995</c:v>
                </c:pt>
                <c:pt idx="9">
                  <c:v>1965</c:v>
                </c:pt>
              </c:numCache>
            </c:numRef>
          </c:val>
        </c:ser>
        <c:ser>
          <c:idx val="1"/>
          <c:order val="1"/>
          <c:tx>
            <c:strRef>
              <c:f>'Bezrobotni w gminach'!$Q$97</c:f>
              <c:strCache>
                <c:ptCount val="1"/>
                <c:pt idx="0">
                  <c:v>Kamieniec Ząbkowicki</c:v>
                </c:pt>
              </c:strCache>
            </c:strRef>
          </c:tx>
          <c:dLbls>
            <c:dLbl>
              <c:idx val="0"/>
              <c:layout>
                <c:manualLayout>
                  <c:x val="2.0926756352765297E-2"/>
                  <c:y val="-1.6534621153205302E-2"/>
                </c:manualLayout>
              </c:layout>
              <c:showVal val="1"/>
            </c:dLbl>
            <c:dLbl>
              <c:idx val="1"/>
              <c:layout>
                <c:manualLayout>
                  <c:x val="1.0463378176382602E-2"/>
                  <c:y val="-1.1023080768803503E-2"/>
                </c:manualLayout>
              </c:layout>
              <c:showVal val="1"/>
            </c:dLbl>
            <c:dLbl>
              <c:idx val="2"/>
              <c:layout>
                <c:manualLayout>
                  <c:x val="1.6442451420029904E-2"/>
                  <c:y val="2.7557701922008705E-3"/>
                </c:manualLayout>
              </c:layout>
              <c:showVal val="1"/>
            </c:dLbl>
            <c:dLbl>
              <c:idx val="3"/>
              <c:layout>
                <c:manualLayout>
                  <c:x val="1.3452914798206301E-2"/>
                  <c:y val="0"/>
                </c:manualLayout>
              </c:layout>
              <c:showVal val="1"/>
            </c:dLbl>
            <c:dLbl>
              <c:idx val="4"/>
              <c:layout>
                <c:manualLayout>
                  <c:x val="1.9431988041853403E-2"/>
                  <c:y val="-5.5115403844017323E-3"/>
                </c:manualLayout>
              </c:layout>
              <c:showVal val="1"/>
            </c:dLbl>
            <c:dLbl>
              <c:idx val="5"/>
              <c:layout>
                <c:manualLayout>
                  <c:x val="1.6442451420029904E-2"/>
                  <c:y val="-8.2673105766027013E-3"/>
                </c:manualLayout>
              </c:layout>
              <c:showVal val="1"/>
            </c:dLbl>
            <c:dLbl>
              <c:idx val="6"/>
              <c:layout>
                <c:manualLayout>
                  <c:x val="1.3452914798206202E-2"/>
                  <c:y val="-8.2673105766027013E-3"/>
                </c:manualLayout>
              </c:layout>
              <c:showVal val="1"/>
            </c:dLbl>
            <c:dLbl>
              <c:idx val="7"/>
              <c:layout>
                <c:manualLayout>
                  <c:x val="1.0463378176382702E-2"/>
                  <c:y val="-1.0104373978146107E-16"/>
                </c:manualLayout>
              </c:layout>
              <c:showVal val="1"/>
            </c:dLbl>
            <c:dLbl>
              <c:idx val="8"/>
              <c:layout>
                <c:manualLayout>
                  <c:x val="1.6442451420029803E-2"/>
                  <c:y val="-1.0104373978146107E-16"/>
                </c:manualLayout>
              </c:layout>
              <c:showVal val="1"/>
            </c:dLbl>
            <c:dLbl>
              <c:idx val="9"/>
              <c:layout>
                <c:manualLayout>
                  <c:x val="1.3452914798206202E-2"/>
                  <c:y val="1.0104373978146107E-16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pl-PL"/>
              </a:p>
            </c:txPr>
            <c:showVal val="1"/>
          </c:dLbls>
          <c:cat>
            <c:strRef>
              <c:f>'Bezrobotni w gminach'!$R$95:$AA$95</c:f>
              <c:strCache>
                <c:ptCount val="10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</c:strCache>
            </c:strRef>
          </c:cat>
          <c:val>
            <c:numRef>
              <c:f>'Bezrobotni w gminach'!$R$97:$AA$97</c:f>
              <c:numCache>
                <c:formatCode>General</c:formatCode>
                <c:ptCount val="10"/>
                <c:pt idx="0">
                  <c:v>309</c:v>
                </c:pt>
                <c:pt idx="1">
                  <c:v>325</c:v>
                </c:pt>
                <c:pt idx="2">
                  <c:v>325</c:v>
                </c:pt>
                <c:pt idx="3">
                  <c:v>304</c:v>
                </c:pt>
                <c:pt idx="4">
                  <c:v>289</c:v>
                </c:pt>
                <c:pt idx="5">
                  <c:v>279</c:v>
                </c:pt>
                <c:pt idx="6">
                  <c:v>271</c:v>
                </c:pt>
                <c:pt idx="7">
                  <c:v>257</c:v>
                </c:pt>
                <c:pt idx="8">
                  <c:v>257</c:v>
                </c:pt>
                <c:pt idx="9">
                  <c:v>262</c:v>
                </c:pt>
              </c:numCache>
            </c:numRef>
          </c:val>
        </c:ser>
        <c:dLbls/>
        <c:shape val="box"/>
        <c:axId val="60284288"/>
        <c:axId val="397771904"/>
        <c:axId val="0"/>
      </c:bar3DChart>
      <c:catAx>
        <c:axId val="60284288"/>
        <c:scaling>
          <c:orientation val="minMax"/>
        </c:scaling>
        <c:axPos val="b"/>
        <c:numFmt formatCode="@" sourceLinked="1"/>
        <c:tickLblPos val="nextTo"/>
        <c:txPr>
          <a:bodyPr/>
          <a:lstStyle/>
          <a:p>
            <a:pPr>
              <a:defRPr sz="1100"/>
            </a:pPr>
            <a:endParaRPr lang="pl-PL"/>
          </a:p>
        </c:txPr>
        <c:crossAx val="397771904"/>
        <c:crosses val="autoZero"/>
        <c:auto val="1"/>
        <c:lblAlgn val="ctr"/>
        <c:lblOffset val="100"/>
      </c:catAx>
      <c:valAx>
        <c:axId val="397771904"/>
        <c:scaling>
          <c:orientation val="minMax"/>
        </c:scaling>
        <c:axPos val="l"/>
        <c:majorGridlines/>
        <c:numFmt formatCode="General" sourceLinked="1"/>
        <c:tickLblPos val="nextTo"/>
        <c:crossAx val="60284288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1600"/>
          </a:pPr>
          <a:endParaRPr lang="pl-PL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style val="18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Arkusz5!$E$9:$F$9</c:f>
              <c:strCache>
                <c:ptCount val="1"/>
                <c:pt idx="0">
                  <c:v>Polska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dLbls>
            <c:txPr>
              <a:bodyPr/>
              <a:lstStyle/>
              <a:p>
                <a:pPr>
                  <a:defRPr sz="1600"/>
                </a:pPr>
                <a:endParaRPr lang="pl-PL"/>
              </a:p>
            </c:txPr>
            <c:showVal val="1"/>
          </c:dLbls>
          <c:cat>
            <c:strRef>
              <c:f>Arkusz5!$G$8:$J$8</c:f>
              <c:strCache>
                <c:ptCount val="4"/>
                <c:pt idx="0">
                  <c:v>Wrzesień 2016</c:v>
                </c:pt>
                <c:pt idx="1">
                  <c:v>Wrzesień 2017</c:v>
                </c:pt>
                <c:pt idx="2">
                  <c:v>Wrzesień 2018</c:v>
                </c:pt>
                <c:pt idx="3">
                  <c:v>Wrzesień 2019</c:v>
                </c:pt>
              </c:strCache>
            </c:strRef>
          </c:cat>
          <c:val>
            <c:numRef>
              <c:f>Arkusz5!$G$9:$J$9</c:f>
              <c:numCache>
                <c:formatCode>0.0%</c:formatCode>
                <c:ptCount val="4"/>
                <c:pt idx="0">
                  <c:v>8.3000000000000018E-2</c:v>
                </c:pt>
                <c:pt idx="1">
                  <c:v>6.8000000000000019E-2</c:v>
                </c:pt>
                <c:pt idx="2">
                  <c:v>5.7000000000000009E-2</c:v>
                </c:pt>
                <c:pt idx="3">
                  <c:v>5.1000000000000004E-2</c:v>
                </c:pt>
              </c:numCache>
            </c:numRef>
          </c:val>
        </c:ser>
        <c:ser>
          <c:idx val="1"/>
          <c:order val="1"/>
          <c:tx>
            <c:strRef>
              <c:f>Arkusz5!$E$10:$F$10</c:f>
              <c:strCache>
                <c:ptCount val="1"/>
                <c:pt idx="0">
                  <c:v>Województwo dolnośląskie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</c:spPr>
          <c:dLbls>
            <c:dLbl>
              <c:idx val="0"/>
              <c:layout>
                <c:manualLayout>
                  <c:x val="1.5336460200074101E-3"/>
                  <c:y val="6.3688911108642193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5.1441043587749487E-2"/>
                </c:manualLayout>
              </c:layout>
              <c:showVal val="1"/>
            </c:dLbl>
            <c:dLbl>
              <c:idx val="2"/>
              <c:layout>
                <c:manualLayout>
                  <c:x val="3.0672920400147607E-3"/>
                  <c:y val="5.1441043587749487E-2"/>
                </c:manualLayout>
              </c:layout>
              <c:showVal val="1"/>
            </c:dLbl>
            <c:dLbl>
              <c:idx val="3"/>
              <c:layout>
                <c:manualLayout>
                  <c:x val="-1.1246607558284307E-16"/>
                  <c:y val="5.1441043587749487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/>
                </a:pPr>
                <a:endParaRPr lang="pl-PL"/>
              </a:p>
            </c:txPr>
            <c:showVal val="1"/>
          </c:dLbls>
          <c:cat>
            <c:strRef>
              <c:f>Arkusz5!$G$8:$J$8</c:f>
              <c:strCache>
                <c:ptCount val="4"/>
                <c:pt idx="0">
                  <c:v>Wrzesień 2016</c:v>
                </c:pt>
                <c:pt idx="1">
                  <c:v>Wrzesień 2017</c:v>
                </c:pt>
                <c:pt idx="2">
                  <c:v>Wrzesień 2018</c:v>
                </c:pt>
                <c:pt idx="3">
                  <c:v>Wrzesień 2019</c:v>
                </c:pt>
              </c:strCache>
            </c:strRef>
          </c:cat>
          <c:val>
            <c:numRef>
              <c:f>Arkusz5!$G$10:$J$10</c:f>
              <c:numCache>
                <c:formatCode>0.0%</c:formatCode>
                <c:ptCount val="4"/>
                <c:pt idx="0">
                  <c:v>7.3000000000000009E-2</c:v>
                </c:pt>
                <c:pt idx="1">
                  <c:v>6.1000000000000006E-2</c:v>
                </c:pt>
                <c:pt idx="2">
                  <c:v>5.1000000000000004E-2</c:v>
                </c:pt>
                <c:pt idx="3">
                  <c:v>4.5999999999999999E-2</c:v>
                </c:pt>
              </c:numCache>
            </c:numRef>
          </c:val>
        </c:ser>
        <c:ser>
          <c:idx val="2"/>
          <c:order val="2"/>
          <c:tx>
            <c:strRef>
              <c:f>Arkusz5!$E$11:$F$11</c:f>
              <c:strCache>
                <c:ptCount val="1"/>
                <c:pt idx="0">
                  <c:v>Powiat ząbkowicki</c:v>
                </c:pt>
              </c:strCache>
            </c:strRef>
          </c:tx>
          <c:spPr>
            <a:solidFill>
              <a:srgbClr val="FFFF00"/>
            </a:solidFill>
          </c:spPr>
          <c:dLbls>
            <c:txPr>
              <a:bodyPr/>
              <a:lstStyle/>
              <a:p>
                <a:pPr>
                  <a:defRPr sz="1600"/>
                </a:pPr>
                <a:endParaRPr lang="pl-PL"/>
              </a:p>
            </c:txPr>
            <c:showVal val="1"/>
          </c:dLbls>
          <c:cat>
            <c:strRef>
              <c:f>Arkusz5!$G$8:$J$8</c:f>
              <c:strCache>
                <c:ptCount val="4"/>
                <c:pt idx="0">
                  <c:v>Wrzesień 2016</c:v>
                </c:pt>
                <c:pt idx="1">
                  <c:v>Wrzesień 2017</c:v>
                </c:pt>
                <c:pt idx="2">
                  <c:v>Wrzesień 2018</c:v>
                </c:pt>
                <c:pt idx="3">
                  <c:v>Wrzesień 2019</c:v>
                </c:pt>
              </c:strCache>
            </c:strRef>
          </c:cat>
          <c:val>
            <c:numRef>
              <c:f>Arkusz5!$G$11:$J$11</c:f>
              <c:numCache>
                <c:formatCode>0.0%</c:formatCode>
                <c:ptCount val="4"/>
                <c:pt idx="0">
                  <c:v>0.13600000000000001</c:v>
                </c:pt>
                <c:pt idx="1">
                  <c:v>0.11899999999999998</c:v>
                </c:pt>
                <c:pt idx="2">
                  <c:v>0.10500000000000001</c:v>
                </c:pt>
                <c:pt idx="3">
                  <c:v>9.1000000000000025E-2</c:v>
                </c:pt>
              </c:numCache>
            </c:numRef>
          </c:val>
        </c:ser>
        <c:dLbls/>
        <c:shape val="box"/>
        <c:axId val="60649856"/>
        <c:axId val="60651392"/>
        <c:axId val="0"/>
      </c:bar3DChart>
      <c:catAx>
        <c:axId val="60649856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pl-PL"/>
          </a:p>
        </c:txPr>
        <c:crossAx val="60651392"/>
        <c:crosses val="autoZero"/>
        <c:auto val="1"/>
        <c:lblAlgn val="ctr"/>
        <c:lblOffset val="100"/>
      </c:catAx>
      <c:valAx>
        <c:axId val="60651392"/>
        <c:scaling>
          <c:orientation val="minMax"/>
        </c:scaling>
        <c:axPos val="l"/>
        <c:majorGridlines/>
        <c:numFmt formatCode="0.0%" sourceLinked="1"/>
        <c:tickLblPos val="nextTo"/>
        <c:txPr>
          <a:bodyPr/>
          <a:lstStyle/>
          <a:p>
            <a:pPr>
              <a:defRPr sz="1400"/>
            </a:pPr>
            <a:endParaRPr lang="pl-PL"/>
          </a:p>
        </c:txPr>
        <c:crossAx val="60649856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1800"/>
          </a:pPr>
          <a:endParaRPr lang="pl-PL"/>
        </a:p>
      </c:txPr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style val="18"/>
  <c:chart>
    <c:view3D>
      <c:rAngAx val="1"/>
    </c:view3D>
    <c:plotArea>
      <c:layout>
        <c:manualLayout>
          <c:layoutTarget val="inner"/>
          <c:xMode val="edge"/>
          <c:yMode val="edge"/>
          <c:x val="3.8232427652573404E-2"/>
          <c:y val="5.7200851557034207E-2"/>
          <c:w val="0.7580292569118342"/>
          <c:h val="0.77103820296243408"/>
        </c:manualLayout>
      </c:layout>
      <c:bar3DChart>
        <c:barDir val="col"/>
        <c:grouping val="clustered"/>
        <c:ser>
          <c:idx val="0"/>
          <c:order val="0"/>
          <c:tx>
            <c:strRef>
              <c:f>'2018'!$D$115</c:f>
              <c:strCache>
                <c:ptCount val="1"/>
                <c:pt idx="0">
                  <c:v>Praca subsydiowana w Gminie Kamieniec Ząbk.</c:v>
                </c:pt>
              </c:strCache>
            </c:strRef>
          </c:tx>
          <c:spPr>
            <a:solidFill>
              <a:srgbClr val="3366FF"/>
            </a:solidFill>
          </c:spPr>
          <c:cat>
            <c:strRef>
              <c:f>'2018'!$E$114:$N$114</c:f>
              <c:strCache>
                <c:ptCount val="10"/>
                <c:pt idx="0">
                  <c:v>I  2018</c:v>
                </c:pt>
                <c:pt idx="1">
                  <c:v>II 2018</c:v>
                </c:pt>
                <c:pt idx="2">
                  <c:v>III  2018</c:v>
                </c:pt>
                <c:pt idx="3">
                  <c:v>IV  2018</c:v>
                </c:pt>
                <c:pt idx="4">
                  <c:v>V 2018</c:v>
                </c:pt>
                <c:pt idx="5">
                  <c:v>VI   2018</c:v>
                </c:pt>
                <c:pt idx="6">
                  <c:v>VII  2018</c:v>
                </c:pt>
                <c:pt idx="7">
                  <c:v>VIII   2018</c:v>
                </c:pt>
                <c:pt idx="8">
                  <c:v>IX  2018</c:v>
                </c:pt>
                <c:pt idx="9">
                  <c:v>X   2018</c:v>
                </c:pt>
              </c:strCache>
            </c:strRef>
          </c:cat>
          <c:val>
            <c:numRef>
              <c:f>'2018'!$E$115:$N$115</c:f>
              <c:numCache>
                <c:formatCode>General</c:formatCode>
                <c:ptCount val="10"/>
                <c:pt idx="0">
                  <c:v>3</c:v>
                </c:pt>
                <c:pt idx="1">
                  <c:v>10</c:v>
                </c:pt>
                <c:pt idx="2">
                  <c:v>13</c:v>
                </c:pt>
                <c:pt idx="3">
                  <c:v>16</c:v>
                </c:pt>
                <c:pt idx="4">
                  <c:v>18</c:v>
                </c:pt>
                <c:pt idx="5">
                  <c:v>9</c:v>
                </c:pt>
                <c:pt idx="6">
                  <c:v>5</c:v>
                </c:pt>
                <c:pt idx="7">
                  <c:v>5</c:v>
                </c:pt>
                <c:pt idx="8">
                  <c:v>6</c:v>
                </c:pt>
                <c:pt idx="9">
                  <c:v>7</c:v>
                </c:pt>
              </c:numCache>
            </c:numRef>
          </c:val>
        </c:ser>
        <c:ser>
          <c:idx val="1"/>
          <c:order val="1"/>
          <c:tx>
            <c:strRef>
              <c:f>'2018'!$D$116</c:f>
              <c:strCache>
                <c:ptCount val="1"/>
                <c:pt idx="0">
                  <c:v>Praca subsydiowana w Powiecie Ząbkowickim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'2018'!$E$114:$N$114</c:f>
              <c:strCache>
                <c:ptCount val="10"/>
                <c:pt idx="0">
                  <c:v>I  2018</c:v>
                </c:pt>
                <c:pt idx="1">
                  <c:v>II 2018</c:v>
                </c:pt>
                <c:pt idx="2">
                  <c:v>III  2018</c:v>
                </c:pt>
                <c:pt idx="3">
                  <c:v>IV  2018</c:v>
                </c:pt>
                <c:pt idx="4">
                  <c:v>V 2018</c:v>
                </c:pt>
                <c:pt idx="5">
                  <c:v>VI   2018</c:v>
                </c:pt>
                <c:pt idx="6">
                  <c:v>VII  2018</c:v>
                </c:pt>
                <c:pt idx="7">
                  <c:v>VIII   2018</c:v>
                </c:pt>
                <c:pt idx="8">
                  <c:v>IX  2018</c:v>
                </c:pt>
                <c:pt idx="9">
                  <c:v>X   2018</c:v>
                </c:pt>
              </c:strCache>
            </c:strRef>
          </c:cat>
          <c:val>
            <c:numRef>
              <c:f>'2018'!$E$116:$N$116</c:f>
              <c:numCache>
                <c:formatCode>General</c:formatCode>
                <c:ptCount val="10"/>
                <c:pt idx="0">
                  <c:v>9</c:v>
                </c:pt>
                <c:pt idx="1">
                  <c:v>50</c:v>
                </c:pt>
                <c:pt idx="2">
                  <c:v>49</c:v>
                </c:pt>
                <c:pt idx="3">
                  <c:v>53</c:v>
                </c:pt>
                <c:pt idx="4">
                  <c:v>76</c:v>
                </c:pt>
                <c:pt idx="5">
                  <c:v>50</c:v>
                </c:pt>
                <c:pt idx="6">
                  <c:v>41</c:v>
                </c:pt>
                <c:pt idx="7">
                  <c:v>28</c:v>
                </c:pt>
                <c:pt idx="8">
                  <c:v>35</c:v>
                </c:pt>
                <c:pt idx="9">
                  <c:v>40</c:v>
                </c:pt>
              </c:numCache>
            </c:numRef>
          </c:val>
        </c:ser>
        <c:ser>
          <c:idx val="2"/>
          <c:order val="2"/>
          <c:tx>
            <c:strRef>
              <c:f>'2018'!$D$117</c:f>
              <c:strCache>
                <c:ptCount val="1"/>
                <c:pt idx="0">
                  <c:v>Praca niesubsydiowana w Gminie Kamieniec Ząbk.</c:v>
                </c:pt>
              </c:strCache>
            </c:strRef>
          </c:tx>
          <c:spPr>
            <a:solidFill>
              <a:srgbClr val="55D5FF"/>
            </a:solidFill>
          </c:spPr>
          <c:cat>
            <c:strRef>
              <c:f>'2018'!$E$114:$N$114</c:f>
              <c:strCache>
                <c:ptCount val="10"/>
                <c:pt idx="0">
                  <c:v>I  2018</c:v>
                </c:pt>
                <c:pt idx="1">
                  <c:v>II 2018</c:v>
                </c:pt>
                <c:pt idx="2">
                  <c:v>III  2018</c:v>
                </c:pt>
                <c:pt idx="3">
                  <c:v>IV  2018</c:v>
                </c:pt>
                <c:pt idx="4">
                  <c:v>V 2018</c:v>
                </c:pt>
                <c:pt idx="5">
                  <c:v>VI   2018</c:v>
                </c:pt>
                <c:pt idx="6">
                  <c:v>VII  2018</c:v>
                </c:pt>
                <c:pt idx="7">
                  <c:v>VIII   2018</c:v>
                </c:pt>
                <c:pt idx="8">
                  <c:v>IX  2018</c:v>
                </c:pt>
                <c:pt idx="9">
                  <c:v>X   2018</c:v>
                </c:pt>
              </c:strCache>
            </c:strRef>
          </c:cat>
          <c:val>
            <c:numRef>
              <c:f>'2018'!$E$117:$N$117</c:f>
              <c:numCache>
                <c:formatCode>General</c:formatCode>
                <c:ptCount val="10"/>
                <c:pt idx="0">
                  <c:v>23</c:v>
                </c:pt>
                <c:pt idx="1">
                  <c:v>24</c:v>
                </c:pt>
                <c:pt idx="2">
                  <c:v>16</c:v>
                </c:pt>
                <c:pt idx="3">
                  <c:v>11</c:v>
                </c:pt>
                <c:pt idx="4">
                  <c:v>21</c:v>
                </c:pt>
                <c:pt idx="5">
                  <c:v>21</c:v>
                </c:pt>
                <c:pt idx="6">
                  <c:v>21</c:v>
                </c:pt>
                <c:pt idx="7">
                  <c:v>16</c:v>
                </c:pt>
                <c:pt idx="8">
                  <c:v>26</c:v>
                </c:pt>
                <c:pt idx="9">
                  <c:v>30</c:v>
                </c:pt>
              </c:numCache>
            </c:numRef>
          </c:val>
        </c:ser>
        <c:ser>
          <c:idx val="3"/>
          <c:order val="3"/>
          <c:tx>
            <c:strRef>
              <c:f>'2018'!$D$118</c:f>
              <c:strCache>
                <c:ptCount val="1"/>
                <c:pt idx="0">
                  <c:v>Praca niesubsydiowana w Powiecie Ząbkowickim</c:v>
                </c:pt>
              </c:strCache>
            </c:strRef>
          </c:tx>
          <c:spPr>
            <a:solidFill>
              <a:srgbClr val="FF6600"/>
            </a:solidFill>
            <a:ln>
              <a:solidFill>
                <a:schemeClr val="tx2">
                  <a:lumMod val="50000"/>
                </a:schemeClr>
              </a:solidFill>
            </a:ln>
          </c:spPr>
          <c:cat>
            <c:strRef>
              <c:f>'2018'!$E$114:$N$114</c:f>
              <c:strCache>
                <c:ptCount val="10"/>
                <c:pt idx="0">
                  <c:v>I  2018</c:v>
                </c:pt>
                <c:pt idx="1">
                  <c:v>II 2018</c:v>
                </c:pt>
                <c:pt idx="2">
                  <c:v>III  2018</c:v>
                </c:pt>
                <c:pt idx="3">
                  <c:v>IV  2018</c:v>
                </c:pt>
                <c:pt idx="4">
                  <c:v>V 2018</c:v>
                </c:pt>
                <c:pt idx="5">
                  <c:v>VI   2018</c:v>
                </c:pt>
                <c:pt idx="6">
                  <c:v>VII  2018</c:v>
                </c:pt>
                <c:pt idx="7">
                  <c:v>VIII   2018</c:v>
                </c:pt>
                <c:pt idx="8">
                  <c:v>IX  2018</c:v>
                </c:pt>
                <c:pt idx="9">
                  <c:v>X   2018</c:v>
                </c:pt>
              </c:strCache>
            </c:strRef>
          </c:cat>
          <c:val>
            <c:numRef>
              <c:f>'2018'!$E$118:$N$118</c:f>
              <c:numCache>
                <c:formatCode>General</c:formatCode>
                <c:ptCount val="10"/>
                <c:pt idx="0">
                  <c:v>165</c:v>
                </c:pt>
                <c:pt idx="1">
                  <c:v>211</c:v>
                </c:pt>
                <c:pt idx="2">
                  <c:v>164</c:v>
                </c:pt>
                <c:pt idx="3">
                  <c:v>187</c:v>
                </c:pt>
                <c:pt idx="4">
                  <c:v>215</c:v>
                </c:pt>
                <c:pt idx="5">
                  <c:v>161</c:v>
                </c:pt>
                <c:pt idx="6">
                  <c:v>156</c:v>
                </c:pt>
                <c:pt idx="7">
                  <c:v>151</c:v>
                </c:pt>
                <c:pt idx="8">
                  <c:v>204</c:v>
                </c:pt>
                <c:pt idx="9">
                  <c:v>205</c:v>
                </c:pt>
              </c:numCache>
            </c:numRef>
          </c:val>
        </c:ser>
        <c:dLbls/>
        <c:shape val="cylinder"/>
        <c:axId val="198046464"/>
        <c:axId val="198048000"/>
        <c:axId val="0"/>
      </c:bar3DChart>
      <c:catAx>
        <c:axId val="198046464"/>
        <c:scaling>
          <c:orientation val="minMax"/>
        </c:scaling>
        <c:axPos val="b"/>
        <c:tickLblPos val="nextTo"/>
        <c:crossAx val="198048000"/>
        <c:crosses val="autoZero"/>
        <c:auto val="1"/>
        <c:lblAlgn val="ctr"/>
        <c:lblOffset val="100"/>
      </c:catAx>
      <c:valAx>
        <c:axId val="198048000"/>
        <c:scaling>
          <c:orientation val="minMax"/>
        </c:scaling>
        <c:axPos val="l"/>
        <c:majorGridlines/>
        <c:numFmt formatCode="General" sourceLinked="1"/>
        <c:tickLblPos val="nextTo"/>
        <c:crossAx val="1980464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281229818186393"/>
          <c:y val="0.19391238811303202"/>
          <c:w val="0.21718770181813599"/>
          <c:h val="0.57404132273591202"/>
        </c:manualLayout>
      </c:layout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style val="18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Arkusz2!$A$3</c:f>
              <c:strCache>
                <c:ptCount val="1"/>
                <c:pt idx="0">
                  <c:v>Praca subsydiowana w Gminie Kamieniec Ząbkowicki</c:v>
                </c:pt>
              </c:strCache>
            </c:strRef>
          </c:tx>
          <c:cat>
            <c:multiLvlStrRef>
              <c:f>Arkusz2!$B$1:$K$2</c:f>
              <c:multiLvlStrCache>
                <c:ptCount val="10"/>
                <c:lvl>
                  <c:pt idx="0">
                    <c:v>2019</c:v>
                  </c:pt>
                  <c:pt idx="1">
                    <c:v>2019</c:v>
                  </c:pt>
                  <c:pt idx="2">
                    <c:v>2019</c:v>
                  </c:pt>
                  <c:pt idx="3">
                    <c:v>2019</c:v>
                  </c:pt>
                  <c:pt idx="4">
                    <c:v>2019</c:v>
                  </c:pt>
                  <c:pt idx="5">
                    <c:v>2019</c:v>
                  </c:pt>
                  <c:pt idx="6">
                    <c:v>2019</c:v>
                  </c:pt>
                  <c:pt idx="7">
                    <c:v>2019</c:v>
                  </c:pt>
                  <c:pt idx="8">
                    <c:v>2019</c:v>
                  </c:pt>
                  <c:pt idx="9">
                    <c:v>2019</c:v>
                  </c:pt>
                </c:lvl>
                <c:lvl>
                  <c:pt idx="0">
                    <c:v>I </c:v>
                  </c:pt>
                  <c:pt idx="1">
                    <c:v>II</c:v>
                  </c:pt>
                  <c:pt idx="2">
                    <c:v>III </c:v>
                  </c:pt>
                  <c:pt idx="3">
                    <c:v>IV </c:v>
                  </c:pt>
                  <c:pt idx="4">
                    <c:v>V </c:v>
                  </c:pt>
                  <c:pt idx="5">
                    <c:v>VI </c:v>
                  </c:pt>
                  <c:pt idx="6">
                    <c:v>VII </c:v>
                  </c:pt>
                  <c:pt idx="7">
                    <c:v>VIII </c:v>
                  </c:pt>
                  <c:pt idx="8">
                    <c:v>IX </c:v>
                  </c:pt>
                  <c:pt idx="9">
                    <c:v>X </c:v>
                  </c:pt>
                </c:lvl>
              </c:multiLvlStrCache>
            </c:multiLvlStrRef>
          </c:cat>
          <c:val>
            <c:numRef>
              <c:f>Arkusz2!$B$3:$K$3</c:f>
              <c:numCache>
                <c:formatCode>General</c:formatCode>
                <c:ptCount val="10"/>
                <c:pt idx="0">
                  <c:v>4</c:v>
                </c:pt>
                <c:pt idx="1">
                  <c:v>4</c:v>
                </c:pt>
                <c:pt idx="2">
                  <c:v>9</c:v>
                </c:pt>
                <c:pt idx="3">
                  <c:v>8</c:v>
                </c:pt>
                <c:pt idx="4">
                  <c:v>5</c:v>
                </c:pt>
                <c:pt idx="5">
                  <c:v>8</c:v>
                </c:pt>
                <c:pt idx="6">
                  <c:v>3</c:v>
                </c:pt>
                <c:pt idx="7">
                  <c:v>6</c:v>
                </c:pt>
                <c:pt idx="8">
                  <c:v>1</c:v>
                </c:pt>
                <c:pt idx="9">
                  <c:v>6</c:v>
                </c:pt>
              </c:numCache>
            </c:numRef>
          </c:val>
        </c:ser>
        <c:ser>
          <c:idx val="1"/>
          <c:order val="1"/>
          <c:tx>
            <c:strRef>
              <c:f>Arkusz2!$A$4</c:f>
              <c:strCache>
                <c:ptCount val="1"/>
                <c:pt idx="0">
                  <c:v>Praca subsydiowana w Powiecie Ząbkowickim</c:v>
                </c:pt>
              </c:strCache>
            </c:strRef>
          </c:tx>
          <c:cat>
            <c:multiLvlStrRef>
              <c:f>Arkusz2!$B$1:$K$2</c:f>
              <c:multiLvlStrCache>
                <c:ptCount val="10"/>
                <c:lvl>
                  <c:pt idx="0">
                    <c:v>2019</c:v>
                  </c:pt>
                  <c:pt idx="1">
                    <c:v>2019</c:v>
                  </c:pt>
                  <c:pt idx="2">
                    <c:v>2019</c:v>
                  </c:pt>
                  <c:pt idx="3">
                    <c:v>2019</c:v>
                  </c:pt>
                  <c:pt idx="4">
                    <c:v>2019</c:v>
                  </c:pt>
                  <c:pt idx="5">
                    <c:v>2019</c:v>
                  </c:pt>
                  <c:pt idx="6">
                    <c:v>2019</c:v>
                  </c:pt>
                  <c:pt idx="7">
                    <c:v>2019</c:v>
                  </c:pt>
                  <c:pt idx="8">
                    <c:v>2019</c:v>
                  </c:pt>
                  <c:pt idx="9">
                    <c:v>2019</c:v>
                  </c:pt>
                </c:lvl>
                <c:lvl>
                  <c:pt idx="0">
                    <c:v>I </c:v>
                  </c:pt>
                  <c:pt idx="1">
                    <c:v>II</c:v>
                  </c:pt>
                  <c:pt idx="2">
                    <c:v>III </c:v>
                  </c:pt>
                  <c:pt idx="3">
                    <c:v>IV </c:v>
                  </c:pt>
                  <c:pt idx="4">
                    <c:v>V </c:v>
                  </c:pt>
                  <c:pt idx="5">
                    <c:v>VI </c:v>
                  </c:pt>
                  <c:pt idx="6">
                    <c:v>VII </c:v>
                  </c:pt>
                  <c:pt idx="7">
                    <c:v>VIII </c:v>
                  </c:pt>
                  <c:pt idx="8">
                    <c:v>IX </c:v>
                  </c:pt>
                  <c:pt idx="9">
                    <c:v>X </c:v>
                  </c:pt>
                </c:lvl>
              </c:multiLvlStrCache>
            </c:multiLvlStrRef>
          </c:cat>
          <c:val>
            <c:numRef>
              <c:f>Arkusz2!$B$4:$K$4</c:f>
              <c:numCache>
                <c:formatCode>General</c:formatCode>
                <c:ptCount val="10"/>
                <c:pt idx="0">
                  <c:v>19</c:v>
                </c:pt>
                <c:pt idx="1">
                  <c:v>15</c:v>
                </c:pt>
                <c:pt idx="2">
                  <c:v>26</c:v>
                </c:pt>
                <c:pt idx="3">
                  <c:v>44</c:v>
                </c:pt>
                <c:pt idx="4">
                  <c:v>55</c:v>
                </c:pt>
                <c:pt idx="5">
                  <c:v>50</c:v>
                </c:pt>
                <c:pt idx="6">
                  <c:v>22</c:v>
                </c:pt>
                <c:pt idx="7">
                  <c:v>36</c:v>
                </c:pt>
                <c:pt idx="8">
                  <c:v>17</c:v>
                </c:pt>
                <c:pt idx="9">
                  <c:v>22</c:v>
                </c:pt>
              </c:numCache>
            </c:numRef>
          </c:val>
        </c:ser>
        <c:ser>
          <c:idx val="2"/>
          <c:order val="2"/>
          <c:tx>
            <c:strRef>
              <c:f>Arkusz2!$A$5</c:f>
              <c:strCache>
                <c:ptCount val="1"/>
                <c:pt idx="0">
                  <c:v>Praca niesubsydiowana w Gminie Kamieniec Ząbkowicki</c:v>
                </c:pt>
              </c:strCache>
            </c:strRef>
          </c:tx>
          <c:cat>
            <c:multiLvlStrRef>
              <c:f>Arkusz2!$B$1:$K$2</c:f>
              <c:multiLvlStrCache>
                <c:ptCount val="10"/>
                <c:lvl>
                  <c:pt idx="0">
                    <c:v>2019</c:v>
                  </c:pt>
                  <c:pt idx="1">
                    <c:v>2019</c:v>
                  </c:pt>
                  <c:pt idx="2">
                    <c:v>2019</c:v>
                  </c:pt>
                  <c:pt idx="3">
                    <c:v>2019</c:v>
                  </c:pt>
                  <c:pt idx="4">
                    <c:v>2019</c:v>
                  </c:pt>
                  <c:pt idx="5">
                    <c:v>2019</c:v>
                  </c:pt>
                  <c:pt idx="6">
                    <c:v>2019</c:v>
                  </c:pt>
                  <c:pt idx="7">
                    <c:v>2019</c:v>
                  </c:pt>
                  <c:pt idx="8">
                    <c:v>2019</c:v>
                  </c:pt>
                  <c:pt idx="9">
                    <c:v>2019</c:v>
                  </c:pt>
                </c:lvl>
                <c:lvl>
                  <c:pt idx="0">
                    <c:v>I </c:v>
                  </c:pt>
                  <c:pt idx="1">
                    <c:v>II</c:v>
                  </c:pt>
                  <c:pt idx="2">
                    <c:v>III </c:v>
                  </c:pt>
                  <c:pt idx="3">
                    <c:v>IV </c:v>
                  </c:pt>
                  <c:pt idx="4">
                    <c:v>V </c:v>
                  </c:pt>
                  <c:pt idx="5">
                    <c:v>VI </c:v>
                  </c:pt>
                  <c:pt idx="6">
                    <c:v>VII </c:v>
                  </c:pt>
                  <c:pt idx="7">
                    <c:v>VIII </c:v>
                  </c:pt>
                  <c:pt idx="8">
                    <c:v>IX </c:v>
                  </c:pt>
                  <c:pt idx="9">
                    <c:v>X </c:v>
                  </c:pt>
                </c:lvl>
              </c:multiLvlStrCache>
            </c:multiLvlStrRef>
          </c:cat>
          <c:val>
            <c:numRef>
              <c:f>Arkusz2!$B$5:$K$5</c:f>
              <c:numCache>
                <c:formatCode>General</c:formatCode>
                <c:ptCount val="10"/>
                <c:pt idx="0">
                  <c:v>20</c:v>
                </c:pt>
                <c:pt idx="1">
                  <c:v>7</c:v>
                </c:pt>
                <c:pt idx="2">
                  <c:v>19</c:v>
                </c:pt>
                <c:pt idx="3">
                  <c:v>14</c:v>
                </c:pt>
                <c:pt idx="4">
                  <c:v>18</c:v>
                </c:pt>
                <c:pt idx="5">
                  <c:v>13</c:v>
                </c:pt>
                <c:pt idx="6">
                  <c:v>12</c:v>
                </c:pt>
                <c:pt idx="7">
                  <c:v>12</c:v>
                </c:pt>
                <c:pt idx="8">
                  <c:v>14</c:v>
                </c:pt>
                <c:pt idx="9">
                  <c:v>16</c:v>
                </c:pt>
              </c:numCache>
            </c:numRef>
          </c:val>
        </c:ser>
        <c:ser>
          <c:idx val="3"/>
          <c:order val="3"/>
          <c:tx>
            <c:strRef>
              <c:f>Arkusz2!$A$6</c:f>
              <c:strCache>
                <c:ptCount val="1"/>
                <c:pt idx="0">
                  <c:v>Praca niesubsydiowana  w Powiecie Ząbkowickim</c:v>
                </c:pt>
              </c:strCache>
            </c:strRef>
          </c:tx>
          <c:cat>
            <c:multiLvlStrRef>
              <c:f>Arkusz2!$B$1:$K$2</c:f>
              <c:multiLvlStrCache>
                <c:ptCount val="10"/>
                <c:lvl>
                  <c:pt idx="0">
                    <c:v>2019</c:v>
                  </c:pt>
                  <c:pt idx="1">
                    <c:v>2019</c:v>
                  </c:pt>
                  <c:pt idx="2">
                    <c:v>2019</c:v>
                  </c:pt>
                  <c:pt idx="3">
                    <c:v>2019</c:v>
                  </c:pt>
                  <c:pt idx="4">
                    <c:v>2019</c:v>
                  </c:pt>
                  <c:pt idx="5">
                    <c:v>2019</c:v>
                  </c:pt>
                  <c:pt idx="6">
                    <c:v>2019</c:v>
                  </c:pt>
                  <c:pt idx="7">
                    <c:v>2019</c:v>
                  </c:pt>
                  <c:pt idx="8">
                    <c:v>2019</c:v>
                  </c:pt>
                  <c:pt idx="9">
                    <c:v>2019</c:v>
                  </c:pt>
                </c:lvl>
                <c:lvl>
                  <c:pt idx="0">
                    <c:v>I </c:v>
                  </c:pt>
                  <c:pt idx="1">
                    <c:v>II</c:v>
                  </c:pt>
                  <c:pt idx="2">
                    <c:v>III </c:v>
                  </c:pt>
                  <c:pt idx="3">
                    <c:v>IV </c:v>
                  </c:pt>
                  <c:pt idx="4">
                    <c:v>V </c:v>
                  </c:pt>
                  <c:pt idx="5">
                    <c:v>VI </c:v>
                  </c:pt>
                  <c:pt idx="6">
                    <c:v>VII </c:v>
                  </c:pt>
                  <c:pt idx="7">
                    <c:v>VIII </c:v>
                  </c:pt>
                  <c:pt idx="8">
                    <c:v>IX </c:v>
                  </c:pt>
                  <c:pt idx="9">
                    <c:v>X </c:v>
                  </c:pt>
                </c:lvl>
              </c:multiLvlStrCache>
            </c:multiLvlStrRef>
          </c:cat>
          <c:val>
            <c:numRef>
              <c:f>Arkusz2!$B$6:$K$6</c:f>
              <c:numCache>
                <c:formatCode>General</c:formatCode>
                <c:ptCount val="10"/>
                <c:pt idx="0">
                  <c:v>150</c:v>
                </c:pt>
                <c:pt idx="1">
                  <c:v>130</c:v>
                </c:pt>
                <c:pt idx="2">
                  <c:v>153</c:v>
                </c:pt>
                <c:pt idx="3">
                  <c:v>142</c:v>
                </c:pt>
                <c:pt idx="4">
                  <c:v>152</c:v>
                </c:pt>
                <c:pt idx="5">
                  <c:v>135</c:v>
                </c:pt>
                <c:pt idx="6">
                  <c:v>143</c:v>
                </c:pt>
                <c:pt idx="7">
                  <c:v>132</c:v>
                </c:pt>
                <c:pt idx="8">
                  <c:v>185</c:v>
                </c:pt>
                <c:pt idx="9">
                  <c:v>192</c:v>
                </c:pt>
              </c:numCache>
            </c:numRef>
          </c:val>
        </c:ser>
        <c:dLbls/>
        <c:shape val="box"/>
        <c:axId val="60775040"/>
        <c:axId val="60793216"/>
        <c:axId val="0"/>
      </c:bar3DChart>
      <c:catAx>
        <c:axId val="60775040"/>
        <c:scaling>
          <c:orientation val="minMax"/>
        </c:scaling>
        <c:axPos val="b"/>
        <c:tickLblPos val="nextTo"/>
        <c:crossAx val="60793216"/>
        <c:crosses val="autoZero"/>
        <c:auto val="1"/>
        <c:lblAlgn val="ctr"/>
        <c:lblOffset val="100"/>
      </c:catAx>
      <c:valAx>
        <c:axId val="60793216"/>
        <c:scaling>
          <c:orientation val="minMax"/>
        </c:scaling>
        <c:axPos val="l"/>
        <c:majorGridlines/>
        <c:numFmt formatCode="General" sourceLinked="1"/>
        <c:tickLblPos val="nextTo"/>
        <c:crossAx val="60775040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813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1275" y="1"/>
            <a:ext cx="2944813" cy="496888"/>
          </a:xfrm>
          <a:prstGeom prst="rect">
            <a:avLst/>
          </a:prstGeom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4B1431D-BA5F-2D4F-A3C8-DBFBE85EBF1D}" type="datetimeFigureOut">
              <a:rPr lang="pl-PL"/>
              <a:pPr>
                <a:defRPr/>
              </a:pPr>
              <a:t>28.11.2019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pPr lvl="0"/>
            <a:endParaRPr lang="pl-PL" noProof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1" y="4714876"/>
            <a:ext cx="5438775" cy="4467225"/>
          </a:xfrm>
          <a:prstGeom prst="rect">
            <a:avLst/>
          </a:prstGeom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4813" cy="4968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1275" y="9428164"/>
            <a:ext cx="2944813" cy="496887"/>
          </a:xfrm>
          <a:prstGeom prst="rect">
            <a:avLst/>
          </a:prstGeom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1A63A34-F57D-DA4C-BEF0-4A4527EB8B7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6999819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1746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dirty="0">
              <a:latin typeface="Calibri" charset="0"/>
            </a:endParaRPr>
          </a:p>
        </p:txBody>
      </p:sp>
      <p:sp>
        <p:nvSpPr>
          <p:cNvPr id="31747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49A40906-BB01-CC49-BC1F-5A559EDDE531}" type="slidenum">
              <a:rPr kumimoji="0" lang="pl-PL" sz="1200"/>
              <a:pPr/>
              <a:t>1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584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kumimoji="0" lang="pl-PL">
              <a:latin typeface="Calibri" charset="0"/>
            </a:endParaRPr>
          </a:p>
        </p:txBody>
      </p:sp>
      <p:sp>
        <p:nvSpPr>
          <p:cNvPr id="3584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1E08F4AD-CA25-E541-9337-C2857BAA89B0}" type="slidenum">
              <a:rPr kumimoji="0" lang="pl-PL" sz="1200"/>
              <a:pPr/>
              <a:t>2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789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kumimoji="0" lang="pl-PL">
              <a:latin typeface="Calibri" charset="0"/>
            </a:endParaRPr>
          </a:p>
        </p:txBody>
      </p:sp>
      <p:sp>
        <p:nvSpPr>
          <p:cNvPr id="3789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A05D9201-1C0A-DB4E-B046-EFD4DBDAFC53}" type="slidenum">
              <a:rPr kumimoji="0" lang="pl-PL" sz="1200"/>
              <a:pPr/>
              <a:t>3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993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>
              <a:latin typeface="Calibri" charset="0"/>
            </a:endParaRPr>
          </a:p>
        </p:txBody>
      </p:sp>
      <p:sp>
        <p:nvSpPr>
          <p:cNvPr id="39939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F4AE1C53-EEEC-D74C-AAC0-68EE093C9547}" type="slidenum">
              <a:rPr kumimoji="0" lang="pl-PL" sz="1200"/>
              <a:pPr/>
              <a:t>4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4034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 dirty="0">
              <a:latin typeface="Calibri" charset="0"/>
            </a:endParaRPr>
          </a:p>
        </p:txBody>
      </p:sp>
      <p:sp>
        <p:nvSpPr>
          <p:cNvPr id="4403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4E5266EB-E138-5849-A3F5-B6FE269B5C27}" type="slidenum">
              <a:rPr kumimoji="0" lang="pl-PL" sz="1200"/>
              <a:pPr/>
              <a:t>5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608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>
              <a:latin typeface="Calibri" charset="0"/>
            </a:endParaRPr>
          </a:p>
        </p:txBody>
      </p:sp>
      <p:sp>
        <p:nvSpPr>
          <p:cNvPr id="4608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D3A81DD-CCF1-7B45-B402-4E81F1A6D367}" type="slidenum">
              <a:rPr kumimoji="0" lang="pl-PL" sz="1200"/>
              <a:pPr/>
              <a:t>6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608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>
              <a:latin typeface="Calibri" charset="0"/>
            </a:endParaRPr>
          </a:p>
        </p:txBody>
      </p:sp>
      <p:sp>
        <p:nvSpPr>
          <p:cNvPr id="4608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D3A81DD-CCF1-7B45-B402-4E81F1A6D367}" type="slidenum">
              <a:rPr kumimoji="0" lang="pl-PL" sz="1200"/>
              <a:pPr/>
              <a:t>7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813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>
              <a:latin typeface="Calibri" charset="0"/>
            </a:endParaRPr>
          </a:p>
        </p:txBody>
      </p:sp>
      <p:sp>
        <p:nvSpPr>
          <p:cNvPr id="4813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8FEEDD13-EDE1-5340-9B36-129460CE5EE2}" type="slidenum">
              <a:rPr kumimoji="0" lang="pl-PL" sz="1200"/>
              <a:pPr/>
              <a:t>8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813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>
              <a:latin typeface="Calibri" charset="0"/>
            </a:endParaRPr>
          </a:p>
        </p:txBody>
      </p:sp>
      <p:sp>
        <p:nvSpPr>
          <p:cNvPr id="4813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8FEEDD13-EDE1-5340-9B36-129460CE5EE2}" type="slidenum">
              <a:rPr kumimoji="0" lang="pl-PL" sz="1200"/>
              <a:pPr/>
              <a:t>9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017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pl-PL" dirty="0">
              <a:latin typeface="Calibri" charset="0"/>
            </a:endParaRPr>
          </a:p>
        </p:txBody>
      </p:sp>
      <p:sp>
        <p:nvSpPr>
          <p:cNvPr id="50179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8DDC7D43-44BC-F948-839C-720D42B147A4}" type="slidenum">
              <a:rPr kumimoji="0" lang="pl-PL" sz="1200"/>
              <a:pPr/>
              <a:t>10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2226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pl-PL">
              <a:latin typeface="Calibri" charset="0"/>
            </a:endParaRPr>
          </a:p>
        </p:txBody>
      </p:sp>
      <p:sp>
        <p:nvSpPr>
          <p:cNvPr id="52227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25DDB8A7-F7FE-174C-8118-CF616F2DDE98}" type="slidenum">
              <a:rPr kumimoji="0" lang="pl-PL" sz="1200"/>
              <a:pPr/>
              <a:t>11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4274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pl-PL" dirty="0">
              <a:latin typeface="Calibri" charset="0"/>
            </a:endParaRPr>
          </a:p>
        </p:txBody>
      </p:sp>
      <p:sp>
        <p:nvSpPr>
          <p:cNvPr id="5427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932C249-79FE-0C42-94E8-3F8A5A7923FC}" type="slidenum">
              <a:rPr kumimoji="0" lang="pl-PL" sz="1200"/>
              <a:pPr/>
              <a:t>12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2466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62467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F377A285-E482-9C4C-8CB8-779216843815}" type="slidenum">
              <a:rPr kumimoji="0" lang="pl-PL" sz="1200"/>
              <a:pPr/>
              <a:t>13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4514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6451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67FFDC66-DC66-804F-BFB2-743E5880C3B7}" type="slidenum">
              <a:rPr kumimoji="0" lang="pl-PL" sz="1200"/>
              <a:pPr/>
              <a:t>14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861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6861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708608B7-03F4-3C46-88CF-418426A65D14}" type="slidenum">
              <a:rPr kumimoji="0" lang="pl-PL" sz="1200"/>
              <a:pPr/>
              <a:t>15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2706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dirty="0">
              <a:latin typeface="Calibri" charset="0"/>
            </a:endParaRPr>
          </a:p>
        </p:txBody>
      </p:sp>
      <p:sp>
        <p:nvSpPr>
          <p:cNvPr id="72707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A225AF6B-E755-4442-A0FD-3D364CEE1B80}" type="slidenum">
              <a:rPr kumimoji="0" lang="pl-PL" sz="1200"/>
              <a:pPr/>
              <a:t>16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4754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dirty="0">
              <a:latin typeface="Calibri" charset="0"/>
            </a:endParaRPr>
          </a:p>
        </p:txBody>
      </p:sp>
      <p:sp>
        <p:nvSpPr>
          <p:cNvPr id="7475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DE5C959A-C931-BE43-94A2-5E8EEBE2A7D2}" type="slidenum">
              <a:rPr kumimoji="0" lang="pl-PL" sz="1200"/>
              <a:pPr/>
              <a:t>17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680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7680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2309DFA-1741-604B-B637-FAB8330679A1}" type="slidenum">
              <a:rPr kumimoji="0" lang="pl-PL" sz="1200"/>
              <a:pPr/>
              <a:t>18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885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pl-PL" dirty="0">
              <a:latin typeface="Calibri" charset="0"/>
            </a:endParaRPr>
          </a:p>
        </p:txBody>
      </p:sp>
      <p:sp>
        <p:nvSpPr>
          <p:cNvPr id="7885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E0398269-02AB-B543-A889-9A5277DF1963}" type="slidenum">
              <a:rPr kumimoji="0" lang="pl-PL" sz="1200"/>
              <a:pPr/>
              <a:t>19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089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80899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B113DCEC-2DBF-E545-811C-F9500BC2A9C2}" type="slidenum">
              <a:rPr kumimoji="0" lang="pl-PL" sz="1200"/>
              <a:pPr/>
              <a:t>20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680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7680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2309DFA-1741-604B-B637-FAB8330679A1}" type="slidenum">
              <a:rPr kumimoji="0" lang="pl-PL" sz="1200"/>
              <a:pPr/>
              <a:t>23</a:t>
            </a:fld>
            <a:endParaRPr kumimoji="0" lang="pl-PL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67 h 2182"/>
                <a:gd name="T4" fmla="*/ 8314 w 4897"/>
                <a:gd name="T5" fmla="*/ 67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9 h 2182"/>
                <a:gd name="T4" fmla="*/ 8314 w 4897"/>
                <a:gd name="T5" fmla="*/ 59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</p:grpSp>
      <p:grpSp>
        <p:nvGrpSpPr>
          <p:cNvPr id="13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14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784 h 2182"/>
                <a:gd name="T4" fmla="*/ 8314 w 4897"/>
                <a:gd name="T5" fmla="*/ 784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</p:grpSp>
      <p:sp>
        <p:nvSpPr>
          <p:cNvPr id="1639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16394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2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64F691-CF3D-D049-9037-C836F5DE072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93608175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06E65-8AA6-9A4A-BBC1-5F1C21CA3A3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289125337"/>
      </p:ext>
    </p:extLst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9CCC6-BC95-5C4D-8B91-05928799CC5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842070027"/>
      </p:ext>
    </p:extLst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D7F2D-9BE7-384C-AE05-363CA473D8F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551326267"/>
      </p:ext>
    </p:extLst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D5EEF-9249-B940-A9B4-7C045B53356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122322185"/>
      </p:ext>
    </p:extLst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6437D5-B712-AA4C-931B-286A7B77AC8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52798803"/>
      </p:ext>
    </p:extLst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905AB-BC37-574C-9134-AFAE24E315D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992369286"/>
      </p:ext>
    </p:extLst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155F6-F8FC-B949-8833-8E2C1F55738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469816642"/>
      </p:ext>
    </p:extLst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F17CB-28CC-0E46-912F-B6791E2717F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090140480"/>
      </p:ext>
    </p:extLst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00F9B-D9A2-D643-B174-ABFA00E2632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596009029"/>
      </p:ext>
    </p:extLst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9B767-367F-1B47-AC2F-E52B27E10A7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42035958"/>
      </p:ext>
    </p:extLst>
  </p:cSld>
  <p:clrMapOvr>
    <a:masterClrMapping/>
  </p:clrMapOvr>
  <p:transition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8B871-40E0-0F40-A88A-19D86AB571C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50249718"/>
      </p:ext>
    </p:extLst>
  </p:cSld>
  <p:clrMapOvr>
    <a:masterClrMapping/>
  </p:clrMapOvr>
  <p:transition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pPr lvl="0"/>
            <a:endParaRPr lang="pl-PL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6579B-BD16-3643-87C4-41258144B73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516475811"/>
      </p:ext>
    </p:extLst>
  </p:cSld>
  <p:clrMapOvr>
    <a:masterClrMapping/>
  </p:clrMapOvr>
  <p:transition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90 h 2182"/>
                <a:gd name="T4" fmla="*/ 5972 w 4897"/>
                <a:gd name="T5" fmla="*/ 590 h 2182"/>
                <a:gd name="T6" fmla="*/ 597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62 h 2182"/>
                <a:gd name="T4" fmla="*/ 5972 w 4897"/>
                <a:gd name="T5" fmla="*/ 562 h 2182"/>
                <a:gd name="T6" fmla="*/ 597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</p:grpSp>
      <p:grpSp>
        <p:nvGrpSpPr>
          <p:cNvPr id="13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14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1486 h 2182"/>
                <a:gd name="T4" fmla="*/ 5972 w 4897"/>
                <a:gd name="T5" fmla="*/ 1486 h 2182"/>
                <a:gd name="T6" fmla="*/ 597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</p:grpSp>
      <p:sp>
        <p:nvSpPr>
          <p:cNvPr id="1639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16394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2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31EED36-3932-EB48-80A6-BCEB62BD947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815635977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6DD4B2-7023-264C-8101-2CF81D23814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005022001"/>
      </p:ext>
    </p:extLst>
  </p:cSld>
  <p:clrMapOvr>
    <a:masterClrMapping/>
  </p:clrMapOvr>
  <p:transition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1659929-10AC-7845-90D2-A51F3284C5D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781531363"/>
      </p:ext>
    </p:extLst>
  </p:cSld>
  <p:clrMapOvr>
    <a:masterClrMapping/>
  </p:clrMapOvr>
  <p:transition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9EFBDD-1BE3-624B-BD44-49D09635F71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892175112"/>
      </p:ext>
    </p:extLst>
  </p:cSld>
  <p:clrMapOvr>
    <a:masterClrMapping/>
  </p:clrMapOvr>
  <p:transition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56CDF68-8FDC-A54E-AD45-4561E87D86F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677851475"/>
      </p:ext>
    </p:extLst>
  </p:cSld>
  <p:clrMapOvr>
    <a:masterClrMapping/>
  </p:clrMapOvr>
  <p:transition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92B3B4-E04E-7041-99B0-F2DEF5358F4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250138979"/>
      </p:ext>
    </p:extLst>
  </p:cSld>
  <p:clrMapOvr>
    <a:masterClrMapping/>
  </p:clrMapOvr>
  <p:transition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B1EE67-76F2-BC49-8D0F-7F88A678607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418541364"/>
      </p:ext>
    </p:extLst>
  </p:cSld>
  <p:clrMapOvr>
    <a:masterClrMapping/>
  </p:clrMapOvr>
  <p:transition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9014E1A-2672-B04D-96B5-1D86D3C1669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421248186"/>
      </p:ext>
    </p:extLst>
  </p:cSld>
  <p:clrMapOvr>
    <a:masterClrMapping/>
  </p:clrMapOvr>
  <p:transition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7262AD5-F115-4248-AD30-9FD5BEF9330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467277732"/>
      </p:ext>
    </p:extLst>
  </p:cSld>
  <p:clrMapOvr>
    <a:masterClrMapping/>
  </p:clrMapOvr>
  <p:transition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FACCF5-6B63-1148-BB9B-57276E204E3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000708758"/>
      </p:ext>
    </p:extLst>
  </p:cSld>
  <p:clrMapOvr>
    <a:masterClrMapping/>
  </p:clrMapOvr>
  <p:transition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1719A4-5FCB-7449-8102-6897C572998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690839032"/>
      </p:ext>
    </p:extLst>
  </p:cSld>
  <p:clrMapOvr>
    <a:masterClrMapping/>
  </p:clrMapOvr>
  <p:transition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2364EBB-3360-0A4D-9F59-BCA6F8EE3C1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27049058"/>
      </p:ext>
    </p:extLst>
  </p:cSld>
  <p:clrMapOvr>
    <a:masterClrMapping/>
  </p:clrMapOvr>
  <p:transition>
    <p:strips dir="r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pPr lvl="0"/>
            <a:endParaRPr lang="pl-PL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87AA06-1A4B-954B-BB69-CA381284029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73474844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>
                <a:alpha val="87000"/>
              </a:schemeClr>
            </a:gs>
            <a:gs pos="100000">
              <a:schemeClr val="accent2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67 h 2182"/>
                <a:gd name="T4" fmla="*/ 8314 w 4897"/>
                <a:gd name="T5" fmla="*/ 67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9 h 2182"/>
                <a:gd name="T4" fmla="*/ 8314 w 4897"/>
                <a:gd name="T5" fmla="*/ 59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5367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5368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5369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5370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</p:grpSp>
      <p:sp>
        <p:nvSpPr>
          <p:cNvPr id="1537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53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537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D2274FF4-6C5D-624E-A03E-1DB584B5C23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15374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 wzorca tytułu</a:t>
            </a:r>
          </a:p>
        </p:txBody>
      </p:sp>
      <p:sp>
        <p:nvSpPr>
          <p:cNvPr id="15375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257" r:id="rId1"/>
    <p:sldLayoutId id="2147484245" r:id="rId2"/>
    <p:sldLayoutId id="2147484246" r:id="rId3"/>
    <p:sldLayoutId id="2147484247" r:id="rId4"/>
    <p:sldLayoutId id="2147484248" r:id="rId5"/>
    <p:sldLayoutId id="2147484249" r:id="rId6"/>
    <p:sldLayoutId id="2147484250" r:id="rId7"/>
    <p:sldLayoutId id="2147484251" r:id="rId8"/>
    <p:sldLayoutId id="2147484252" r:id="rId9"/>
    <p:sldLayoutId id="2147484253" r:id="rId10"/>
    <p:sldLayoutId id="2147484254" r:id="rId11"/>
    <p:sldLayoutId id="2147484255" r:id="rId12"/>
    <p:sldLayoutId id="2147484256" r:id="rId13"/>
  </p:sldLayoutIdLst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4" grpId="0"/>
      <p:bldP spid="15375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Arial" charset="0"/>
          <a:cs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>
                <a:alpha val="87000"/>
              </a:schemeClr>
            </a:gs>
            <a:gs pos="100000">
              <a:schemeClr val="accent2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5368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90 h 2182"/>
                <a:gd name="T4" fmla="*/ 5972 w 4897"/>
                <a:gd name="T5" fmla="*/ 590 h 2182"/>
                <a:gd name="T6" fmla="*/ 597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369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370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62 h 2182"/>
                <a:gd name="T4" fmla="*/ 5972 w 4897"/>
                <a:gd name="T5" fmla="*/ 562 h 2182"/>
                <a:gd name="T6" fmla="*/ 597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5367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2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3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4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</p:grpSp>
      <p:sp>
        <p:nvSpPr>
          <p:cNvPr id="1537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53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537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9DA0DFB-5EE3-1245-A2FB-D9075A06AC1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15374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 wzorca tytułu</a:t>
            </a:r>
          </a:p>
        </p:txBody>
      </p:sp>
      <p:sp>
        <p:nvSpPr>
          <p:cNvPr id="15375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258" r:id="rId1"/>
    <p:sldLayoutId id="2147484259" r:id="rId2"/>
    <p:sldLayoutId id="2147484260" r:id="rId3"/>
    <p:sldLayoutId id="2147484261" r:id="rId4"/>
    <p:sldLayoutId id="2147484262" r:id="rId5"/>
    <p:sldLayoutId id="2147484263" r:id="rId6"/>
    <p:sldLayoutId id="2147484264" r:id="rId7"/>
    <p:sldLayoutId id="2147484265" r:id="rId8"/>
    <p:sldLayoutId id="2147484266" r:id="rId9"/>
    <p:sldLayoutId id="2147484267" r:id="rId10"/>
    <p:sldLayoutId id="2147484268" r:id="rId11"/>
    <p:sldLayoutId id="2147484269" r:id="rId12"/>
    <p:sldLayoutId id="2147484270" r:id="rId13"/>
  </p:sldLayoutIdLst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4" grpId="0"/>
      <p:bldP spid="15375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Arial" charset="0"/>
          <a:cs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7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8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9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4.xml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512" y="5589240"/>
            <a:ext cx="8805788" cy="518889"/>
          </a:xfrm>
        </p:spPr>
        <p:txBody>
          <a:bodyPr>
            <a:normAutofit/>
          </a:bodyPr>
          <a:lstStyle/>
          <a:p>
            <a:pPr algn="ctr" eaLnBrk="1" hangingPunct="1">
              <a:buFont typeface="Wingdings" charset="0"/>
              <a:buNone/>
              <a:defRPr/>
            </a:pPr>
            <a:r>
              <a:rPr lang="pl-PL" sz="1600" b="1" dirty="0" smtClean="0">
                <a:solidFill>
                  <a:srgbClr val="000000"/>
                </a:solidFill>
                <a:latin typeface="Arial" charset="0"/>
              </a:rPr>
              <a:t>Kamieniec Ząbkowicki</a:t>
            </a:r>
            <a:r>
              <a:rPr lang="pl-PL" sz="1600" b="1" smtClean="0">
                <a:solidFill>
                  <a:srgbClr val="000000"/>
                </a:solidFill>
                <a:latin typeface="Arial" charset="0"/>
              </a:rPr>
              <a:t>,   28 </a:t>
            </a:r>
            <a:r>
              <a:rPr lang="pl-PL" sz="1600" b="1" dirty="0" smtClean="0">
                <a:solidFill>
                  <a:srgbClr val="000000"/>
                </a:solidFill>
                <a:latin typeface="Arial" charset="0"/>
              </a:rPr>
              <a:t>listopada 2019 roku</a:t>
            </a:r>
            <a:endParaRPr lang="pl-PL" sz="16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05000"/>
            <a:ext cx="8367464" cy="3396208"/>
          </a:xfrm>
        </p:spPr>
        <p:txBody>
          <a:bodyPr/>
          <a:lstStyle/>
          <a:p>
            <a:pPr marL="182880" indent="0" algn="ctr" eaLnBrk="1" hangingPunct="1">
              <a:buNone/>
              <a:defRPr/>
            </a:pPr>
            <a:r>
              <a:rPr lang="pl-PL" sz="3200" dirty="0">
                <a:solidFill>
                  <a:schemeClr val="tx1"/>
                </a:solidFill>
                <a:latin typeface="Candara"/>
                <a:cs typeface="Candara"/>
              </a:rPr>
              <a:t>INFORMACJA</a:t>
            </a:r>
            <a:br>
              <a:rPr lang="pl-PL" sz="3200" dirty="0">
                <a:solidFill>
                  <a:schemeClr val="tx1"/>
                </a:solidFill>
                <a:latin typeface="Candara"/>
                <a:cs typeface="Candara"/>
              </a:rPr>
            </a:br>
            <a:r>
              <a:rPr lang="pl-PL" sz="3200" dirty="0">
                <a:solidFill>
                  <a:schemeClr val="tx1"/>
                </a:solidFill>
                <a:latin typeface="Candara"/>
                <a:cs typeface="Candara"/>
              </a:rPr>
              <a:t/>
            </a:r>
            <a:br>
              <a:rPr lang="pl-PL" sz="3200" dirty="0">
                <a:solidFill>
                  <a:schemeClr val="tx1"/>
                </a:solidFill>
                <a:latin typeface="Candara"/>
                <a:cs typeface="Candara"/>
              </a:rPr>
            </a:br>
            <a:r>
              <a:rPr lang="pl-PL" sz="3200" dirty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pl-PL" sz="3200" i="1" dirty="0">
                <a:solidFill>
                  <a:schemeClr val="tx1"/>
                </a:solidFill>
                <a:effectLst/>
                <a:latin typeface="Candara"/>
                <a:cs typeface="Candara"/>
              </a:rPr>
              <a:t>dotycząca stanu bezrobocia </a:t>
            </a:r>
            <a:br>
              <a:rPr lang="pl-PL" sz="3200" i="1" dirty="0">
                <a:solidFill>
                  <a:schemeClr val="tx1"/>
                </a:solidFill>
                <a:effectLst/>
                <a:latin typeface="Candara"/>
                <a:cs typeface="Candara"/>
              </a:rPr>
            </a:br>
            <a:r>
              <a:rPr lang="pl-PL" sz="3200" i="1" dirty="0">
                <a:solidFill>
                  <a:schemeClr val="tx1"/>
                </a:solidFill>
                <a:effectLst/>
                <a:latin typeface="Candara"/>
                <a:cs typeface="Candara"/>
              </a:rPr>
              <a:t>w Gminie Kamieniec Ząbkowicki </a:t>
            </a:r>
            <a:br>
              <a:rPr lang="pl-PL" sz="3200" i="1" dirty="0">
                <a:solidFill>
                  <a:schemeClr val="tx1"/>
                </a:solidFill>
                <a:effectLst/>
                <a:latin typeface="Candara"/>
                <a:cs typeface="Candara"/>
              </a:rPr>
            </a:br>
            <a:r>
              <a:rPr lang="pl-PL" sz="3200" i="1" dirty="0">
                <a:solidFill>
                  <a:schemeClr val="tx1"/>
                </a:solidFill>
                <a:effectLst/>
                <a:latin typeface="Candara"/>
                <a:cs typeface="Candara"/>
              </a:rPr>
              <a:t/>
            </a:r>
            <a:br>
              <a:rPr lang="pl-PL" sz="3200" i="1" dirty="0">
                <a:solidFill>
                  <a:schemeClr val="tx1"/>
                </a:solidFill>
                <a:effectLst/>
                <a:latin typeface="Candara"/>
                <a:cs typeface="Candara"/>
              </a:rPr>
            </a:br>
            <a:r>
              <a:rPr lang="pl-PL" sz="3200" b="0" i="1" dirty="0">
                <a:solidFill>
                  <a:schemeClr val="tx1"/>
                </a:solidFill>
                <a:effectLst/>
                <a:latin typeface="Candara"/>
                <a:cs typeface="Candara"/>
              </a:rPr>
              <a:t>stan na dzień </a:t>
            </a:r>
            <a:r>
              <a:rPr lang="pl-PL" sz="3200" b="0" i="1" dirty="0" smtClean="0">
                <a:solidFill>
                  <a:schemeClr val="tx1"/>
                </a:solidFill>
                <a:effectLst/>
                <a:latin typeface="Candara"/>
                <a:cs typeface="Candara"/>
              </a:rPr>
              <a:t>31 października 2019 </a:t>
            </a:r>
            <a:r>
              <a:rPr lang="pl-PL" sz="3200" b="0" i="1" dirty="0">
                <a:solidFill>
                  <a:schemeClr val="tx1"/>
                </a:solidFill>
                <a:effectLst/>
                <a:latin typeface="Candara"/>
                <a:cs typeface="Candara"/>
              </a:rPr>
              <a:t>roku</a:t>
            </a:r>
            <a:endParaRPr lang="pl-PL" sz="3200" b="0" i="1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63888" y="404664"/>
            <a:ext cx="1728192" cy="10887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172140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2000">
        <p:fade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j0315542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6136" y="4581128"/>
            <a:ext cx="3140513" cy="2276872"/>
          </a:xfrm>
          <a:prstGeom prst="rect">
            <a:avLst/>
          </a:prstGeom>
        </p:spPr>
      </p:pic>
      <p:sp>
        <p:nvSpPr>
          <p:cNvPr id="6" name="Rectangle 2"/>
          <p:cNvSpPr txBox="1">
            <a:spLocks noRot="1" noChangeArrowheads="1"/>
          </p:cNvSpPr>
          <p:nvPr/>
        </p:nvSpPr>
        <p:spPr bwMode="auto">
          <a:xfrm>
            <a:off x="467544" y="332656"/>
            <a:ext cx="828092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800" b="1" dirty="0"/>
              <a:t>Analizę danych stanowią </a:t>
            </a:r>
            <a:br>
              <a:rPr lang="pl-PL" sz="2800" b="1" dirty="0"/>
            </a:br>
            <a:r>
              <a:rPr lang="pl-PL" sz="2800" b="1" dirty="0"/>
              <a:t>zestawienia statystyczne opracowywane </a:t>
            </a:r>
            <a:br>
              <a:rPr lang="pl-PL" sz="2800" b="1" dirty="0"/>
            </a:br>
            <a:r>
              <a:rPr lang="pl-PL" sz="2800" b="1" dirty="0"/>
              <a:t>przez Powiatowy Urząd Pracy </a:t>
            </a:r>
            <a:br>
              <a:rPr lang="pl-PL" sz="2800" b="1" dirty="0"/>
            </a:br>
            <a:r>
              <a:rPr lang="pl-PL" sz="2800" b="1" dirty="0"/>
              <a:t>w Ząbkowicach Śl. 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dirty="0"/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/>
              <a:t>	</a:t>
            </a:r>
            <a:r>
              <a:rPr lang="pl-PL" sz="2000" dirty="0"/>
              <a:t>Na dzień 31 października 2019 r. w PUP </a:t>
            </a:r>
            <a:r>
              <a:rPr lang="pl-PL" sz="2000" dirty="0" smtClean="0"/>
              <a:t>Ząbkowice Śl</a:t>
            </a:r>
            <a:r>
              <a:rPr lang="pl-PL" sz="2000" dirty="0"/>
              <a:t>. zarejestrowanych było </a:t>
            </a:r>
            <a:r>
              <a:rPr lang="pl-PL" sz="2000" b="1" dirty="0">
                <a:solidFill>
                  <a:srgbClr val="FF0000"/>
                </a:solidFill>
              </a:rPr>
              <a:t>1965</a:t>
            </a:r>
            <a:r>
              <a:rPr lang="pl-PL" sz="2000" dirty="0"/>
              <a:t> osób bezrobotnych, w </a:t>
            </a:r>
            <a:r>
              <a:rPr lang="pl-PL" sz="2000" dirty="0" smtClean="0"/>
              <a:t>tym z </a:t>
            </a:r>
            <a:r>
              <a:rPr lang="pl-PL" sz="2000" dirty="0"/>
              <a:t>gminy Kamieniec Ząbkowicki </a:t>
            </a:r>
            <a:r>
              <a:rPr lang="pl-PL" sz="2000" b="1" dirty="0">
                <a:solidFill>
                  <a:srgbClr val="FF0000"/>
                </a:solidFill>
              </a:rPr>
              <a:t>262</a:t>
            </a:r>
            <a:r>
              <a:rPr lang="pl-PL" sz="2000" dirty="0"/>
              <a:t> </a:t>
            </a:r>
            <a:r>
              <a:rPr lang="pl-PL" sz="2000" dirty="0" smtClean="0"/>
              <a:t>osoby. 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/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/>
              <a:t>	W </a:t>
            </a:r>
            <a:r>
              <a:rPr lang="pl-PL" sz="2000" dirty="0" smtClean="0"/>
              <a:t>analogicznym </a:t>
            </a:r>
            <a:r>
              <a:rPr lang="pl-PL" sz="2000" dirty="0"/>
              <a:t>okresie ubiegłego roku zarejestrowanych było </a:t>
            </a:r>
            <a:r>
              <a:rPr lang="pl-PL" sz="2000" b="1" dirty="0">
                <a:solidFill>
                  <a:srgbClr val="FF0000"/>
                </a:solidFill>
              </a:rPr>
              <a:t>2281</a:t>
            </a:r>
            <a:r>
              <a:rPr lang="pl-PL" sz="2000" dirty="0"/>
              <a:t> osób, w tym z gminy Kamieniec Ząbkowicki </a:t>
            </a:r>
            <a:r>
              <a:rPr lang="pl-PL" sz="2000" b="1" dirty="0">
                <a:solidFill>
                  <a:srgbClr val="FF0000"/>
                </a:solidFill>
              </a:rPr>
              <a:t>300</a:t>
            </a:r>
            <a:r>
              <a:rPr lang="pl-PL" sz="2000" dirty="0"/>
              <a:t> osób.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154408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24675628"/>
              </p:ext>
            </p:extLst>
          </p:nvPr>
        </p:nvGraphicFramePr>
        <p:xfrm>
          <a:off x="395536" y="188640"/>
          <a:ext cx="8280920" cy="6300676"/>
        </p:xfrm>
        <a:graphic>
          <a:graphicData uri="http://schemas.openxmlformats.org/drawingml/2006/table">
            <a:tbl>
              <a:tblPr/>
              <a:tblGrid>
                <a:gridCol w="966553"/>
                <a:gridCol w="4261057"/>
                <a:gridCol w="1547201"/>
                <a:gridCol w="1506109"/>
              </a:tblGrid>
              <a:tr h="126338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BEZROBOTNI  </a:t>
                      </a:r>
                      <a:r>
                        <a:rPr kumimoji="0" lang="pl-PL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WG  MIAST  I  </a:t>
                      </a: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GMIN</a:t>
                      </a:r>
                      <a:endParaRPr kumimoji="0" lang="pl-PL" sz="2400" b="1" i="1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L. p.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 "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 "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Miasto / gmina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2018 rok</a:t>
                      </a: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2019 rok</a:t>
                      </a: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PUP – ZĄBKOWICE ŚL.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66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1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Gminy: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              Bardo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latin typeface="+mn-lt"/>
                        </a:rPr>
                        <a:t>166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0" i="0" u="none" strike="noStrike" dirty="0">
                          <a:effectLst/>
                          <a:latin typeface="Arial CE"/>
                        </a:rPr>
                        <a:t>165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2</a:t>
                      </a: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Ciepłowody</a:t>
                      </a: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latin typeface="+mn-lt"/>
                        </a:rPr>
                        <a:t>111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0" i="0" u="none" strike="noStrike" dirty="0" smtClean="0">
                          <a:effectLst/>
                          <a:latin typeface="Arial CE"/>
                        </a:rPr>
                        <a:t>113</a:t>
                      </a:r>
                      <a:endParaRPr lang="pl-PL" sz="1600" b="0" i="0" u="none" strike="noStrike" dirty="0">
                        <a:effectLst/>
                        <a:latin typeface="Arial CE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3</a:t>
                      </a: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Kamieniec </a:t>
                      </a: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Ząbkowicki</a:t>
                      </a: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300</a:t>
                      </a:r>
                      <a:endParaRPr lang="pl-PL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 dirty="0" smtClean="0">
                          <a:solidFill>
                            <a:schemeClr val="accent6"/>
                          </a:solidFill>
                          <a:effectLst/>
                          <a:latin typeface="Arial CE"/>
                        </a:rPr>
                        <a:t>262</a:t>
                      </a:r>
                      <a:endParaRPr lang="pl-PL" sz="1600" b="1" i="0" u="none" strike="noStrike" dirty="0">
                        <a:solidFill>
                          <a:schemeClr val="accent6"/>
                        </a:solidFill>
                        <a:effectLst/>
                        <a:latin typeface="Arial CE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4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Stoszowice</a:t>
                      </a: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latin typeface="+mn-lt"/>
                        </a:rPr>
                        <a:t>255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0" i="0" u="none" strike="noStrike" dirty="0" smtClean="0">
                          <a:effectLst/>
                          <a:latin typeface="Arial CE"/>
                        </a:rPr>
                        <a:t>174</a:t>
                      </a:r>
                      <a:endParaRPr lang="pl-PL" sz="1600" b="0" i="0" u="none" strike="noStrike" dirty="0">
                        <a:effectLst/>
                        <a:latin typeface="Arial CE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5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Ząbkowice </a:t>
                      </a: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Śl.</a:t>
                      </a: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latin typeface="+mn-lt"/>
                        </a:rPr>
                        <a:t>696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0" i="0" u="none" strike="noStrike" dirty="0" smtClean="0">
                          <a:effectLst/>
                          <a:latin typeface="Arial CE"/>
                        </a:rPr>
                        <a:t>565</a:t>
                      </a:r>
                      <a:endParaRPr lang="pl-PL" sz="1600" b="0" i="0" u="none" strike="noStrike" dirty="0">
                        <a:effectLst/>
                        <a:latin typeface="Arial CE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6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Ziębice</a:t>
                      </a: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latin typeface="+mn-lt"/>
                        </a:rPr>
                        <a:t>555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0" i="0" u="none" strike="noStrike" dirty="0" smtClean="0">
                          <a:effectLst/>
                          <a:latin typeface="Arial CE"/>
                        </a:rPr>
                        <a:t>500</a:t>
                      </a:r>
                      <a:endParaRPr lang="pl-PL" sz="1600" b="0" i="0" u="none" strike="noStrike" dirty="0">
                        <a:effectLst/>
                        <a:latin typeface="Arial CE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7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Złoty </a:t>
                      </a: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Stok</a:t>
                      </a: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latin typeface="+mn-lt"/>
                        </a:rPr>
                        <a:t>198</a:t>
                      </a:r>
                      <a:endParaRPr lang="pl-PL" sz="1600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0" i="0" u="none" strike="noStrike" dirty="0" smtClean="0">
                          <a:effectLst/>
                          <a:latin typeface="Arial CE"/>
                        </a:rPr>
                        <a:t>186</a:t>
                      </a:r>
                      <a:endParaRPr lang="pl-PL" sz="1600" b="0" i="0" u="none" strike="noStrike" dirty="0">
                        <a:effectLst/>
                        <a:latin typeface="Arial CE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 "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RAZEM</a:t>
                      </a: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latin typeface="+mn-lt"/>
                        </a:rPr>
                        <a:t>2281</a:t>
                      </a:r>
                      <a:endParaRPr lang="pl-PL" sz="1600" b="1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 dirty="0" smtClean="0">
                          <a:effectLst/>
                          <a:latin typeface="Arial CE"/>
                        </a:rPr>
                        <a:t>1965</a:t>
                      </a:r>
                      <a:endParaRPr lang="pl-PL" sz="1600" b="1" i="0" u="none" strike="noStrike" dirty="0">
                        <a:effectLst/>
                        <a:latin typeface="Arial CE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xmlns="" val="549122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5536" y="188640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b="1" dirty="0"/>
              <a:t>Kształtowanie się bezrobocia w okresie </a:t>
            </a:r>
            <a:br>
              <a:rPr lang="pl-PL" sz="2000" b="1" dirty="0"/>
            </a:br>
            <a:r>
              <a:rPr lang="pl-PL" sz="2000" b="1" dirty="0"/>
              <a:t>styczeń – październik </a:t>
            </a:r>
            <a:r>
              <a:rPr lang="pl-PL" sz="2000" b="1" dirty="0" smtClean="0"/>
              <a:t>2019 </a:t>
            </a:r>
            <a:r>
              <a:rPr lang="pl-PL" sz="2000" b="1" dirty="0"/>
              <a:t>r.</a:t>
            </a:r>
          </a:p>
        </p:txBody>
      </p:sp>
      <p:graphicFrame>
        <p:nvGraphicFramePr>
          <p:cNvPr id="4" name="Wykres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905447079"/>
              </p:ext>
            </p:extLst>
          </p:nvPr>
        </p:nvGraphicFramePr>
        <p:xfrm>
          <a:off x="323850" y="1412776"/>
          <a:ext cx="849630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xmlns="" val="3118492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23528" y="188640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latin typeface="Candara"/>
              </a:rPr>
              <a:t>Porównanie stopy bezrobocia w latach 2016-2019</a:t>
            </a:r>
            <a:endParaRPr lang="pl-PL" sz="2400" b="1" dirty="0">
              <a:latin typeface="Candara"/>
            </a:endParaRPr>
          </a:p>
        </p:txBody>
      </p:sp>
      <p:graphicFrame>
        <p:nvGraphicFramePr>
          <p:cNvPr id="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580252420"/>
              </p:ext>
            </p:extLst>
          </p:nvPr>
        </p:nvGraphicFramePr>
        <p:xfrm>
          <a:off x="467544" y="1124744"/>
          <a:ext cx="828092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xmlns="" val="125802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11560" y="18864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000000"/>
                </a:solidFill>
                <a:latin typeface="Candara"/>
              </a:rPr>
              <a:t>Podjęcia pracy w 2018 r. na terenie Powiatu Ząbkowickiego oraz Gminy Kamieniec Ząbkowicki</a:t>
            </a:r>
            <a:endParaRPr lang="pl-PL" sz="2400" b="1" dirty="0">
              <a:solidFill>
                <a:srgbClr val="000000"/>
              </a:solidFill>
              <a:latin typeface="Candara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82253132"/>
              </p:ext>
            </p:extLst>
          </p:nvPr>
        </p:nvGraphicFramePr>
        <p:xfrm>
          <a:off x="252476" y="3845088"/>
          <a:ext cx="8865648" cy="2795235"/>
        </p:xfrm>
        <a:graphic>
          <a:graphicData uri="http://schemas.openxmlformats.org/drawingml/2006/table">
            <a:tbl>
              <a:tblPr/>
              <a:tblGrid>
                <a:gridCol w="2448272"/>
                <a:gridCol w="431092"/>
                <a:gridCol w="504056"/>
                <a:gridCol w="504056"/>
                <a:gridCol w="504056"/>
                <a:gridCol w="504056"/>
                <a:gridCol w="576064"/>
                <a:gridCol w="576064"/>
                <a:gridCol w="584601"/>
                <a:gridCol w="541414"/>
                <a:gridCol w="541414"/>
                <a:gridCol w="1150503"/>
              </a:tblGrid>
              <a:tr h="21602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10047" marR="10047" marT="1004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</a:t>
                      </a:r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b"/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2018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897" marR="8897" marT="8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II</a:t>
                      </a:r>
                    </a:p>
                    <a:p>
                      <a:pPr algn="ctr" fontAlgn="b"/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2018</a:t>
                      </a:r>
                    </a:p>
                  </a:txBody>
                  <a:tcPr marL="8897" marR="8897" marT="8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III </a:t>
                      </a:r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2018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897" marR="8897" marT="8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IV </a:t>
                      </a:r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2018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897" marR="8897" marT="8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 </a:t>
                      </a:r>
                      <a:endParaRPr lang="pl-PL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2018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897" marR="8897" marT="8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VI </a:t>
                      </a:r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</a:t>
                      </a:r>
                    </a:p>
                    <a:p>
                      <a:pPr algn="ctr" fontAlgn="b"/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2018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897" marR="8897" marT="8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VII </a:t>
                      </a:r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b"/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2018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897" marR="8897" marT="8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VIII   2018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897" marR="8897" marT="8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IX </a:t>
                      </a:r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2018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897" marR="8897" marT="8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   2018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897" marR="8897" marT="8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SUMA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897" marR="8897" marT="8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Praca subsydiowana  </a:t>
                      </a: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/>
                      </a:r>
                      <a:b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 </a:t>
                      </a: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Gminie Kamieniec </a:t>
                      </a: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Ząbkowicki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Praca subsydiowana  </a:t>
                      </a: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/>
                      </a:r>
                      <a:b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 </a:t>
                      </a: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Powiecie Ząbkowickim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431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Praca niesubsydiowana w Gminie Kamieniec </a:t>
                      </a: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Ząbkowicki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209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Praca niesubsydiowana  </a:t>
                      </a: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/>
                      </a:r>
                      <a:b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 </a:t>
                      </a: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Powiecie Ząbkowickim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204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205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1819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Suma w Gminie Kamieniec </a:t>
                      </a:r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Ząbkowicki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301</a:t>
                      </a:r>
                    </a:p>
                  </a:txBody>
                  <a:tcPr marL="8897" marR="8897" marT="88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72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Suma w Powiecie Ząbkowickim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174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261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213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240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291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211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197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179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239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245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2250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163838101"/>
              </p:ext>
            </p:extLst>
          </p:nvPr>
        </p:nvGraphicFramePr>
        <p:xfrm>
          <a:off x="179512" y="1052736"/>
          <a:ext cx="8856984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xmlns="" val="3269375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11560" y="18864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000000"/>
                </a:solidFill>
                <a:latin typeface="Candara"/>
              </a:rPr>
              <a:t>Podjęcia pracy w 2019 r. na terenie Powiatu Ząbkowickiego oraz Gminy Kamieniec Ząbkowicki</a:t>
            </a:r>
            <a:endParaRPr lang="pl-PL" sz="2400" b="1" dirty="0">
              <a:solidFill>
                <a:srgbClr val="000000"/>
              </a:solidFill>
              <a:latin typeface="Candara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47543857"/>
              </p:ext>
            </p:extLst>
          </p:nvPr>
        </p:nvGraphicFramePr>
        <p:xfrm>
          <a:off x="107504" y="3933056"/>
          <a:ext cx="8856984" cy="2859998"/>
        </p:xfrm>
        <a:graphic>
          <a:graphicData uri="http://schemas.openxmlformats.org/drawingml/2006/table">
            <a:tbl>
              <a:tblPr/>
              <a:tblGrid>
                <a:gridCol w="2232248"/>
                <a:gridCol w="533834"/>
                <a:gridCol w="541414"/>
                <a:gridCol w="609090"/>
                <a:gridCol w="609090"/>
                <a:gridCol w="541414"/>
                <a:gridCol w="676767"/>
                <a:gridCol w="609090"/>
                <a:gridCol w="609090"/>
                <a:gridCol w="541414"/>
                <a:gridCol w="541414"/>
                <a:gridCol w="812119"/>
              </a:tblGrid>
              <a:tr h="21602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Calibri"/>
                          <a:cs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effectLst/>
                          <a:latin typeface="Calibri"/>
                          <a:cs typeface="Calibri"/>
                        </a:rPr>
                        <a:t>I </a:t>
                      </a:r>
                      <a:endParaRPr lang="pl-PL" sz="1400" b="0" i="0" u="none" strike="noStrike" dirty="0" smtClean="0">
                        <a:effectLst/>
                        <a:latin typeface="Calibri"/>
                        <a:cs typeface="Calibri"/>
                      </a:endParaRPr>
                    </a:p>
                    <a:p>
                      <a:pPr algn="ctr" fontAlgn="b"/>
                      <a:r>
                        <a:rPr lang="pl-PL" sz="1400" b="0" i="0" u="none" strike="noStrike" dirty="0" smtClean="0">
                          <a:effectLst/>
                          <a:latin typeface="Calibri"/>
                          <a:cs typeface="Calibri"/>
                        </a:rPr>
                        <a:t>2019</a:t>
                      </a:r>
                      <a:endParaRPr lang="pl-PL" sz="14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 smtClean="0">
                          <a:effectLst/>
                          <a:latin typeface="Calibri"/>
                          <a:cs typeface="Calibri"/>
                        </a:rPr>
                        <a:t>II</a:t>
                      </a:r>
                    </a:p>
                    <a:p>
                      <a:pPr algn="ctr" fontAlgn="b"/>
                      <a:r>
                        <a:rPr lang="pl-PL" sz="1400" b="0" i="0" u="none" strike="noStrike" dirty="0" smtClean="0">
                          <a:effectLst/>
                          <a:latin typeface="Calibri"/>
                          <a:cs typeface="Calibri"/>
                        </a:rPr>
                        <a:t> 2019</a:t>
                      </a:r>
                      <a:endParaRPr lang="pl-PL" sz="14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effectLst/>
                          <a:latin typeface="Calibri"/>
                          <a:cs typeface="Calibri"/>
                        </a:rPr>
                        <a:t>III </a:t>
                      </a:r>
                      <a:endParaRPr lang="pl-PL" sz="1400" b="0" i="0" u="none" strike="noStrike" dirty="0" smtClean="0">
                        <a:effectLst/>
                        <a:latin typeface="Calibri"/>
                        <a:cs typeface="Calibri"/>
                      </a:endParaRPr>
                    </a:p>
                    <a:p>
                      <a:pPr algn="ctr" fontAlgn="b"/>
                      <a:r>
                        <a:rPr lang="pl-PL" sz="1400" b="0" i="0" u="none" strike="noStrike" dirty="0" smtClean="0">
                          <a:effectLst/>
                          <a:latin typeface="Calibri"/>
                          <a:cs typeface="Calibri"/>
                        </a:rPr>
                        <a:t>2019</a:t>
                      </a:r>
                      <a:endParaRPr lang="pl-PL" sz="14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effectLst/>
                          <a:latin typeface="Calibri"/>
                          <a:cs typeface="Calibri"/>
                        </a:rPr>
                        <a:t>IV </a:t>
                      </a:r>
                      <a:endParaRPr lang="pl-PL" sz="1400" b="0" i="0" u="none" strike="noStrike" dirty="0" smtClean="0">
                        <a:effectLst/>
                        <a:latin typeface="Calibri"/>
                        <a:cs typeface="Calibri"/>
                      </a:endParaRPr>
                    </a:p>
                    <a:p>
                      <a:pPr algn="ctr" fontAlgn="b"/>
                      <a:r>
                        <a:rPr lang="pl-PL" sz="1400" b="0" i="0" u="none" strike="noStrike" dirty="0" smtClean="0">
                          <a:effectLst/>
                          <a:latin typeface="Calibri"/>
                          <a:cs typeface="Calibri"/>
                        </a:rPr>
                        <a:t>2019</a:t>
                      </a:r>
                      <a:endParaRPr lang="pl-PL" sz="14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effectLst/>
                          <a:latin typeface="Calibri"/>
                          <a:cs typeface="Calibri"/>
                        </a:rPr>
                        <a:t>V </a:t>
                      </a:r>
                      <a:endParaRPr lang="pl-PL" sz="1400" b="0" i="0" u="none" strike="noStrike" dirty="0" smtClean="0">
                        <a:effectLst/>
                        <a:latin typeface="Calibri"/>
                        <a:cs typeface="Calibri"/>
                      </a:endParaRPr>
                    </a:p>
                    <a:p>
                      <a:pPr algn="ctr" fontAlgn="b"/>
                      <a:r>
                        <a:rPr lang="pl-PL" sz="1400" b="0" i="0" u="none" strike="noStrike" dirty="0" smtClean="0">
                          <a:effectLst/>
                          <a:latin typeface="Calibri"/>
                          <a:cs typeface="Calibri"/>
                        </a:rPr>
                        <a:t>2019</a:t>
                      </a:r>
                      <a:endParaRPr lang="pl-PL" sz="14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effectLst/>
                          <a:latin typeface="Calibri"/>
                          <a:cs typeface="Calibri"/>
                        </a:rPr>
                        <a:t>VI </a:t>
                      </a:r>
                      <a:endParaRPr lang="pl-PL" sz="1400" b="0" i="0" u="none" strike="noStrike" dirty="0" smtClean="0">
                        <a:effectLst/>
                        <a:latin typeface="Calibri"/>
                        <a:cs typeface="Calibri"/>
                      </a:endParaRPr>
                    </a:p>
                    <a:p>
                      <a:pPr algn="ctr" fontAlgn="b"/>
                      <a:r>
                        <a:rPr lang="pl-PL" sz="1400" b="0" i="0" u="none" strike="noStrike" dirty="0" smtClean="0">
                          <a:effectLst/>
                          <a:latin typeface="Calibri"/>
                          <a:cs typeface="Calibri"/>
                        </a:rPr>
                        <a:t>2019</a:t>
                      </a:r>
                      <a:endParaRPr lang="pl-PL" sz="14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effectLst/>
                          <a:latin typeface="Calibri"/>
                          <a:cs typeface="Calibri"/>
                        </a:rPr>
                        <a:t>VII </a:t>
                      </a:r>
                      <a:endParaRPr lang="pl-PL" sz="1400" b="0" i="0" u="none" strike="noStrike" dirty="0" smtClean="0">
                        <a:effectLst/>
                        <a:latin typeface="Calibri"/>
                        <a:cs typeface="Calibri"/>
                      </a:endParaRPr>
                    </a:p>
                    <a:p>
                      <a:pPr algn="ctr" fontAlgn="b"/>
                      <a:r>
                        <a:rPr lang="pl-PL" sz="1400" b="0" i="0" u="none" strike="noStrike" dirty="0" smtClean="0">
                          <a:effectLst/>
                          <a:latin typeface="Calibri"/>
                          <a:cs typeface="Calibri"/>
                        </a:rPr>
                        <a:t>2019</a:t>
                      </a:r>
                      <a:endParaRPr lang="pl-PL" sz="14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effectLst/>
                          <a:latin typeface="Calibri"/>
                          <a:cs typeface="Calibri"/>
                        </a:rPr>
                        <a:t>VIII </a:t>
                      </a:r>
                      <a:endParaRPr lang="pl-PL" sz="1400" b="0" i="0" u="none" strike="noStrike" dirty="0" smtClean="0">
                        <a:effectLst/>
                        <a:latin typeface="Calibri"/>
                        <a:cs typeface="Calibri"/>
                      </a:endParaRPr>
                    </a:p>
                    <a:p>
                      <a:pPr algn="ctr" fontAlgn="b"/>
                      <a:r>
                        <a:rPr lang="pl-PL" sz="1400" b="0" i="0" u="none" strike="noStrike" dirty="0" smtClean="0">
                          <a:effectLst/>
                          <a:latin typeface="Calibri"/>
                          <a:cs typeface="Calibri"/>
                        </a:rPr>
                        <a:t>2019</a:t>
                      </a:r>
                      <a:endParaRPr lang="pl-PL" sz="14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effectLst/>
                          <a:latin typeface="Calibri"/>
                          <a:cs typeface="Calibri"/>
                        </a:rPr>
                        <a:t>IX </a:t>
                      </a:r>
                      <a:endParaRPr lang="pl-PL" sz="1400" b="0" i="0" u="none" strike="noStrike" dirty="0" smtClean="0">
                        <a:effectLst/>
                        <a:latin typeface="Calibri"/>
                        <a:cs typeface="Calibri"/>
                      </a:endParaRPr>
                    </a:p>
                    <a:p>
                      <a:pPr algn="ctr" fontAlgn="b"/>
                      <a:r>
                        <a:rPr lang="pl-PL" sz="1400" b="0" i="0" u="none" strike="noStrike" dirty="0" smtClean="0">
                          <a:effectLst/>
                          <a:latin typeface="Calibri"/>
                          <a:cs typeface="Calibri"/>
                        </a:rPr>
                        <a:t>2019</a:t>
                      </a:r>
                      <a:endParaRPr lang="pl-PL" sz="14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 smtClean="0">
                          <a:effectLst/>
                          <a:latin typeface="Calibri"/>
                          <a:cs typeface="Calibri"/>
                        </a:rPr>
                        <a:t>X </a:t>
                      </a:r>
                    </a:p>
                    <a:p>
                      <a:pPr algn="ctr" fontAlgn="b"/>
                      <a:r>
                        <a:rPr lang="pl-PL" sz="1400" b="0" i="0" u="none" strike="noStrike" dirty="0" smtClean="0">
                          <a:effectLst/>
                          <a:latin typeface="Calibri"/>
                          <a:cs typeface="Calibri"/>
                        </a:rPr>
                        <a:t>2019</a:t>
                      </a:r>
                      <a:endParaRPr lang="pl-PL" sz="1400" b="0" i="0" u="none" strike="noStrike" dirty="0"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effectLst/>
                          <a:latin typeface="Calibri"/>
                          <a:cs typeface="Calibri"/>
                        </a:rPr>
                        <a:t>suma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Praca subsydiowana  </a:t>
                      </a:r>
                      <a:r>
                        <a:rPr lang="pl-PL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/>
                      </a:r>
                      <a:br>
                        <a:rPr lang="pl-PL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</a:br>
                      <a:r>
                        <a:rPr lang="pl-PL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w </a:t>
                      </a:r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Gminie Kamieniec </a:t>
                      </a:r>
                      <a:r>
                        <a:rPr lang="pl-PL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Ząbkowicki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4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4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9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8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5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 8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3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6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6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54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Praca subsydiowana  </a:t>
                      </a:r>
                      <a:r>
                        <a:rPr lang="pl-PL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/>
                      </a:r>
                      <a:br>
                        <a:rPr lang="pl-PL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</a:br>
                      <a:r>
                        <a:rPr lang="pl-PL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w </a:t>
                      </a:r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Powiecie Ząbkowickim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19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15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26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44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55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50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22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36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17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22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306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Praca niesubsydiowana w Gminie Kamieniec </a:t>
                      </a:r>
                      <a:r>
                        <a:rPr lang="pl-PL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Ząbkowicki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20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7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19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14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18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13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12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12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14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16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145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Praca niesubsydiowana  w Powiecie Ząbkowickim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150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130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153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142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152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135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143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132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185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192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1514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Suma w Gminie Kamieniec </a:t>
                      </a:r>
                      <a:r>
                        <a:rPr lang="pl-PL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Ząbkowicki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24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11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28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22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23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21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15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18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15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22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199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72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Suma w Powiecie Ząbkowickim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169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145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179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186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207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185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165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168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202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214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2820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Wykre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60502132"/>
              </p:ext>
            </p:extLst>
          </p:nvPr>
        </p:nvGraphicFramePr>
        <p:xfrm>
          <a:off x="0" y="1052736"/>
          <a:ext cx="9036496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xmlns="" val="4180662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71776216"/>
              </p:ext>
            </p:extLst>
          </p:nvPr>
        </p:nvGraphicFramePr>
        <p:xfrm>
          <a:off x="179511" y="908720"/>
          <a:ext cx="8784977" cy="5832655"/>
        </p:xfrm>
        <a:graphic>
          <a:graphicData uri="http://schemas.openxmlformats.org/drawingml/2006/table">
            <a:tbl>
              <a:tblPr/>
              <a:tblGrid>
                <a:gridCol w="847674"/>
                <a:gridCol w="1926530"/>
                <a:gridCol w="539428"/>
                <a:gridCol w="1387101"/>
                <a:gridCol w="1310040"/>
                <a:gridCol w="1387101"/>
                <a:gridCol w="1387103"/>
              </a:tblGrid>
              <a:tr h="246100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Wyszczególnienie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L.p.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 n </a:t>
                      </a:r>
                      <a:r>
                        <a:rPr lang="fi-FI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30.09.2018</a:t>
                      </a:r>
                      <a:endParaRPr lang="fi-F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 n </a:t>
                      </a:r>
                      <a:r>
                        <a:rPr lang="fi-FI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30.09.2018</a:t>
                      </a:r>
                      <a:endParaRPr lang="fi-F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246100">
                <a:tc gridSpan="2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Kamieniec Ząbkowicki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Powiat Ząbkowice Śl.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274313">
                <a:tc gridSpan="2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Ogół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Kobiety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Ogół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Kobiety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Czas pozostawania bez pracy w miesiącach</a:t>
                      </a:r>
                    </a:p>
                  </a:txBody>
                  <a:tcPr marL="7609" marR="7609" marT="7609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 1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342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164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pow. 1 do 3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408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209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pow. 3 do 6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344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177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pow.6 do 12 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411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215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pow. 12 do 24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364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205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pow. 24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429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258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Wiek</a:t>
                      </a:r>
                    </a:p>
                  </a:txBody>
                  <a:tcPr marL="7609" marR="7609" marT="7609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18-24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298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189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25-34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35-44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45-54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406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171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55-59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298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60-64 l.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166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Wykształcenie</a:t>
                      </a:r>
                    </a:p>
                  </a:txBody>
                  <a:tcPr marL="7609" marR="7609" marT="7609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wyższe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162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45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policealne i średnie zawodowe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531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344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96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średnie zawodowe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223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zasad. zawod.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609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4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gimnazjalne i poniżej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715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312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Staż pracy</a:t>
                      </a:r>
                    </a:p>
                  </a:txBody>
                  <a:tcPr marL="7609" marR="7609" marT="7609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 1 roku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285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od 1 do 5 lat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555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339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od 5 do 10 lat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404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od 10 do 20 lat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341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20-30 lat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189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 lat i więcej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bez stażu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157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5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Razem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286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168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2298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1228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Prostokąt 3"/>
          <p:cNvSpPr/>
          <p:nvPr/>
        </p:nvSpPr>
        <p:spPr>
          <a:xfrm>
            <a:off x="539552" y="44624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  <a:t>Podział na czas pozostawania bez pracy, wiek, </a:t>
            </a:r>
            <a:br>
              <a:rPr lang="pl-PL" sz="2400" b="1" dirty="0"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</a:br>
            <a:r>
              <a:rPr lang="pl-PL" sz="2400" b="1" dirty="0"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  <a:t>wykształcenie, staż pracy – 30.09.2018r. </a:t>
            </a:r>
            <a:endParaRPr lang="pl-PL" sz="2400" b="1" dirty="0">
              <a:latin typeface="Candar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067155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47073018"/>
              </p:ext>
            </p:extLst>
          </p:nvPr>
        </p:nvGraphicFramePr>
        <p:xfrm>
          <a:off x="179511" y="908720"/>
          <a:ext cx="8784977" cy="5832655"/>
        </p:xfrm>
        <a:graphic>
          <a:graphicData uri="http://schemas.openxmlformats.org/drawingml/2006/table">
            <a:tbl>
              <a:tblPr/>
              <a:tblGrid>
                <a:gridCol w="847674"/>
                <a:gridCol w="1926530"/>
                <a:gridCol w="539428"/>
                <a:gridCol w="1387101"/>
                <a:gridCol w="1310040"/>
                <a:gridCol w="1387101"/>
                <a:gridCol w="1387103"/>
              </a:tblGrid>
              <a:tr h="246100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Wyszczególnienie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L.p.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 n </a:t>
                      </a:r>
                      <a:r>
                        <a:rPr lang="fi-FI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30.09.2019</a:t>
                      </a:r>
                      <a:endParaRPr lang="fi-F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i-F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 n </a:t>
                      </a:r>
                      <a:r>
                        <a:rPr lang="fi-FI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30.09.2019</a:t>
                      </a:r>
                      <a:endParaRPr lang="fi-F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246100">
                <a:tc gridSpan="2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Kamieniec Ząbkowicki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Powiat Ząbkowice Śl.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274313">
                <a:tc gridSpan="2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Ogół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Kobiety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Ogół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Kobiety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Czas pozostawania bez pracy w miesiącach</a:t>
                      </a:r>
                    </a:p>
                  </a:txBody>
                  <a:tcPr marL="7609" marR="7609" marT="7609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 1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316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147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pow. 1 do 3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326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167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pow. 3 do 6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277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pow.6 do 12 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392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pow. 12 do 24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307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185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pow. 24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377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229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Wiek</a:t>
                      </a:r>
                    </a:p>
                  </a:txBody>
                  <a:tcPr marL="7609" marR="7609" marT="7609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18-24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241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156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25-34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494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344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35-44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489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304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45-54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334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162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55-59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287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60-64 l.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Wykształcenie</a:t>
                      </a:r>
                    </a:p>
                  </a:txBody>
                  <a:tcPr marL="7609" marR="7609" marT="7609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wyższe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193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135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45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policealne i średnie zawodowe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483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311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96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średnie zawodowe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161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zasad. zawod.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512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218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4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gimnazjalne i poniżej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588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266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Staż pracy</a:t>
                      </a:r>
                    </a:p>
                  </a:txBody>
                  <a:tcPr marL="7609" marR="7609" marT="7609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 1 roku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396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249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od 1 do 5 lat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499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od 5 do 10 lat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352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193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od 10 do 20 lat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320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20-30 lat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 lat i więcej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9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bez stażu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213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5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Razem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257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1995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1091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Prostokąt 3"/>
          <p:cNvSpPr/>
          <p:nvPr/>
        </p:nvSpPr>
        <p:spPr>
          <a:xfrm>
            <a:off x="539552" y="44624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  <a:t>Podział na czas pozostawania bez pracy, wiek, </a:t>
            </a:r>
            <a:br>
              <a:rPr lang="pl-PL" sz="2400" b="1" dirty="0"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</a:br>
            <a:r>
              <a:rPr lang="pl-PL" sz="2400" b="1" dirty="0"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  <a:t>wykształcenie, staż pracy – </a:t>
            </a:r>
            <a:r>
              <a:rPr lang="pl-PL" sz="2400" b="1" dirty="0" smtClean="0"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  <a:t>30.09.2019r</a:t>
            </a:r>
            <a:r>
              <a:rPr lang="pl-PL" sz="2400" b="1" dirty="0"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  <a:t>. </a:t>
            </a:r>
            <a:endParaRPr lang="pl-PL" sz="2400" b="1" dirty="0">
              <a:latin typeface="Candar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533708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077" name="Group 253"/>
          <p:cNvGraphicFramePr>
            <a:graphicFrameLocks noGrp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xmlns="" val="434093109"/>
              </p:ext>
            </p:extLst>
          </p:nvPr>
        </p:nvGraphicFramePr>
        <p:xfrm>
          <a:off x="107504" y="771184"/>
          <a:ext cx="8856984" cy="5667475"/>
        </p:xfrm>
        <a:graphic>
          <a:graphicData uri="http://schemas.openxmlformats.org/drawingml/2006/table">
            <a:tbl>
              <a:tblPr/>
              <a:tblGrid>
                <a:gridCol w="432048"/>
                <a:gridCol w="1152128"/>
                <a:gridCol w="2880320"/>
                <a:gridCol w="1080120"/>
                <a:gridCol w="3312368"/>
              </a:tblGrid>
              <a:tr h="2815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2018 rok</a:t>
                      </a: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2019 rok</a:t>
                      </a: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Lp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Kwota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Cel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Kwota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Cel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3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1.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1.785.038,01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Algorytm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1.584.000,00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Algorytm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5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2.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2.169.557,00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Operacyjny</a:t>
                      </a:r>
                      <a:r>
                        <a:rPr lang="pl-PL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Wiedza Edukacja Rozwój  POWER</a:t>
                      </a:r>
                      <a:endParaRPr lang="pl-PL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2.290.000,00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Operacyjny</a:t>
                      </a:r>
                      <a:r>
                        <a:rPr lang="pl-PL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Wiedza Edukacja Rozwój  POWER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3.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2.032.443,00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Regionalny Program Operacyjny RPO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2.127.500,00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Regionalny Program Operacyjny RPO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4.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162.700,00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aktywizacji  zawodowej bezrobotnych w wieku 45 lat</a:t>
                      </a:r>
                      <a:r>
                        <a:rPr lang="pl-PL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 powyżej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70.000,00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Tworzenie zielonych miejsc pracy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5.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250.000,00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Krajowy</a:t>
                      </a:r>
                      <a:r>
                        <a:rPr lang="pl-PL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Fundusz Szkoleniowy KFS</a:t>
                      </a:r>
                      <a:endParaRPr lang="pl-PL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500.000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Krajowy</a:t>
                      </a:r>
                      <a:r>
                        <a:rPr lang="pl-PL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Fundusz Szkoleniowy KFS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5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6.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231.900,00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Program dla osób bezrobotnych zamieszkałych na wsi –</a:t>
                      </a:r>
                      <a:r>
                        <a:rPr lang="pl-PL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rezerwa Ministra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138.000,00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Osoby zamieszkujące</a:t>
                      </a:r>
                      <a:r>
                        <a:rPr lang="pl-PL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na wsi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8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7.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151.400,00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aktywizacji  zawodowej bezrobotnych w regionach wysokiego bezrobocia-</a:t>
                      </a:r>
                      <a:r>
                        <a:rPr lang="pl-PL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mieszkanie + </a:t>
                      </a:r>
                      <a:endParaRPr kumimoji="0" lang="pl-P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330.000,00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Wysokie bezrobocie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9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8.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138.800,00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aktywizacji  zawodowej dla osób długotrwale bezrobotnych </a:t>
                      </a:r>
                      <a:r>
                        <a:rPr lang="pl-PL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rezerwa Ministra</a:t>
                      </a:r>
                      <a:endParaRPr lang="pl-PL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17.500,00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Program stażu w placówkach ARiMR</a:t>
                      </a:r>
                    </a:p>
                    <a:p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9.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1.045.000,00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Art. 150 f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2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263.455,12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„Kierunek</a:t>
                      </a:r>
                      <a:r>
                        <a:rPr lang="pl-PL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praca” </a:t>
                      </a:r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POWER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2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17.400,00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Program stażu w placówkach </a:t>
                      </a:r>
                      <a:r>
                        <a:rPr lang="pl-PL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ARiMR</a:t>
                      </a:r>
                      <a:endParaRPr lang="pl-PL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55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8.247.693,13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7.057.400,00</a:t>
                      </a:r>
                      <a:endParaRPr lang="pl-PL" sz="12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Prostokąt 2"/>
          <p:cNvSpPr/>
          <p:nvPr/>
        </p:nvSpPr>
        <p:spPr>
          <a:xfrm>
            <a:off x="539552" y="11663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>
                <a:solidFill>
                  <a:srgbClr val="FFFF00"/>
                </a:solidFill>
                <a:latin typeface="Arial Black" charset="0"/>
              </a:rPr>
              <a:t>Środki finansowe przeznaczone na aktywne formy przeciwdziałania bezrobociu rok 2018</a:t>
            </a:r>
            <a:endParaRPr lang="pl-P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997420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skd187720sdc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7944" y="5157192"/>
            <a:ext cx="1727896" cy="1646901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905000"/>
            <a:ext cx="8496944" cy="2952750"/>
          </a:xfrm>
        </p:spPr>
        <p:txBody>
          <a:bodyPr/>
          <a:lstStyle/>
          <a:p>
            <a:pPr algn="ctr" eaLnBrk="1" hangingPunct="1">
              <a:buFont typeface="Wingdings" charset="0"/>
              <a:buNone/>
              <a:defRPr/>
            </a:pPr>
            <a:endParaRPr lang="pl-PL" b="1" dirty="0">
              <a:latin typeface="Arial" charset="0"/>
            </a:endParaRPr>
          </a:p>
          <a:p>
            <a:pPr algn="ctr" eaLnBrk="1" hangingPunct="1">
              <a:buFont typeface="Wingdings" charset="0"/>
              <a:buNone/>
              <a:defRPr/>
            </a:pPr>
            <a:r>
              <a:rPr lang="pl-PL" b="1" dirty="0" smtClean="0">
                <a:latin typeface="Arial" charset="0"/>
              </a:rPr>
              <a:t>Środki finansowe na 2018 rok :</a:t>
            </a:r>
            <a:r>
              <a:rPr lang="pl-PL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pl-PL" b="1" dirty="0" smtClean="0">
                <a:solidFill>
                  <a:srgbClr val="FF0000"/>
                </a:solidFill>
                <a:latin typeface="Arial" charset="0"/>
              </a:rPr>
              <a:t>60.000 zł</a:t>
            </a:r>
            <a:endParaRPr lang="pl-PL" b="1" dirty="0">
              <a:solidFill>
                <a:srgbClr val="FF0000"/>
              </a:solidFill>
              <a:latin typeface="Arial" charset="0"/>
            </a:endParaRPr>
          </a:p>
          <a:p>
            <a:pPr algn="ctr" eaLnBrk="1" hangingPunct="1">
              <a:buNone/>
              <a:defRPr/>
            </a:pPr>
            <a:endParaRPr lang="pl-PL" b="1" dirty="0" smtClean="0">
              <a:latin typeface="Arial" charset="0"/>
            </a:endParaRPr>
          </a:p>
          <a:p>
            <a:pPr algn="ctr" eaLnBrk="1" hangingPunct="1">
              <a:buNone/>
              <a:defRPr/>
            </a:pPr>
            <a:r>
              <a:rPr lang="pl-PL" b="1" dirty="0" smtClean="0">
                <a:latin typeface="Arial" charset="0"/>
              </a:rPr>
              <a:t>Środki finansowe </a:t>
            </a:r>
            <a:r>
              <a:rPr lang="pl-PL" b="1" dirty="0">
                <a:latin typeface="Arial" charset="0"/>
              </a:rPr>
              <a:t>na </a:t>
            </a:r>
            <a:r>
              <a:rPr lang="pl-PL" b="1" dirty="0" smtClean="0">
                <a:latin typeface="Arial" charset="0"/>
              </a:rPr>
              <a:t>2019 </a:t>
            </a:r>
            <a:r>
              <a:rPr lang="pl-PL" b="1" dirty="0">
                <a:latin typeface="Arial" charset="0"/>
              </a:rPr>
              <a:t>rok : </a:t>
            </a:r>
            <a:r>
              <a:rPr lang="pl-PL" b="1" dirty="0" smtClean="0">
                <a:solidFill>
                  <a:srgbClr val="FF0000"/>
                </a:solidFill>
                <a:latin typeface="Arial" charset="0"/>
              </a:rPr>
              <a:t>40.000</a:t>
            </a:r>
            <a:r>
              <a:rPr lang="pl-PL" b="1" dirty="0" smtClean="0">
                <a:latin typeface="Arial" charset="0"/>
              </a:rPr>
              <a:t> </a:t>
            </a:r>
            <a:r>
              <a:rPr lang="pl-PL" b="1" dirty="0">
                <a:solidFill>
                  <a:srgbClr val="FF0000"/>
                </a:solidFill>
                <a:latin typeface="Arial" charset="0"/>
              </a:rPr>
              <a:t>zł</a:t>
            </a:r>
          </a:p>
          <a:p>
            <a:pPr>
              <a:buNone/>
              <a:defRPr/>
            </a:pPr>
            <a:endParaRPr lang="pl-PL" dirty="0">
              <a:latin typeface="Arial" charset="0"/>
            </a:endParaRPr>
          </a:p>
          <a:p>
            <a:pPr>
              <a:buFont typeface="Wingdings" charset="0"/>
              <a:buNone/>
              <a:defRPr/>
            </a:pPr>
            <a:endParaRPr lang="pl-PL" dirty="0">
              <a:latin typeface="Arial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323528" y="620688"/>
            <a:ext cx="8424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rgbClr val="FFFF00"/>
                </a:solidFill>
                <a:latin typeface="+mj-lt"/>
              </a:rPr>
              <a:t>ŚRODKI  </a:t>
            </a:r>
            <a:r>
              <a:rPr lang="pl-PL" sz="2400" b="1" dirty="0" smtClean="0">
                <a:solidFill>
                  <a:srgbClr val="FFFF00"/>
                </a:solidFill>
                <a:latin typeface="+mj-lt"/>
              </a:rPr>
              <a:t>PFRON</a:t>
            </a:r>
            <a:endParaRPr lang="pl-PL" sz="2400" b="1" dirty="0">
              <a:latin typeface="+mj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1686292"/>
            <a:ext cx="8640960" cy="4409708"/>
          </a:xfrm>
        </p:spPr>
        <p:txBody>
          <a:bodyPr/>
          <a:lstStyle/>
          <a:p>
            <a:pPr lvl="1" algn="just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pl-PL" sz="2000" dirty="0" smtClean="0">
                <a:latin typeface="Arial" charset="0"/>
              </a:rPr>
              <a:t>1.Przyznawanie </a:t>
            </a:r>
            <a:r>
              <a:rPr lang="pl-PL" sz="2000" dirty="0">
                <a:latin typeface="Arial" charset="0"/>
              </a:rPr>
              <a:t>osobom niepełnosprawnym </a:t>
            </a:r>
            <a:r>
              <a:rPr lang="pl-PL" sz="2000" dirty="0" smtClean="0">
                <a:latin typeface="Arial" charset="0"/>
              </a:rPr>
              <a:t>środków na </a:t>
            </a:r>
            <a:r>
              <a:rPr lang="pl-PL" sz="2000" dirty="0">
                <a:latin typeface="Arial" charset="0"/>
              </a:rPr>
              <a:t>rozpoczęcie działalności gospodarczej, rolniczej </a:t>
            </a:r>
            <a:r>
              <a:rPr lang="pl-PL" sz="2000" dirty="0" smtClean="0">
                <a:latin typeface="Arial" charset="0"/>
              </a:rPr>
              <a:t>albo na </a:t>
            </a:r>
            <a:r>
              <a:rPr lang="pl-PL" sz="2000" dirty="0">
                <a:latin typeface="Arial" charset="0"/>
              </a:rPr>
              <a:t>wniesienie wkładu </a:t>
            </a:r>
            <a:r>
              <a:rPr lang="pl-PL" sz="2000" dirty="0" smtClean="0">
                <a:latin typeface="Arial" charset="0"/>
              </a:rPr>
              <a:t/>
            </a:r>
            <a:br>
              <a:rPr lang="pl-PL" sz="2000" dirty="0" smtClean="0">
                <a:latin typeface="Arial" charset="0"/>
              </a:rPr>
            </a:br>
            <a:r>
              <a:rPr lang="pl-PL" sz="2000" dirty="0" smtClean="0">
                <a:latin typeface="Arial" charset="0"/>
              </a:rPr>
              <a:t>do </a:t>
            </a:r>
            <a:r>
              <a:rPr lang="pl-PL" sz="2000" dirty="0">
                <a:latin typeface="Arial" charset="0"/>
              </a:rPr>
              <a:t>spółdzielni socjalnej </a:t>
            </a:r>
            <a:r>
              <a:rPr lang="pl-PL" sz="2000" dirty="0" smtClean="0">
                <a:latin typeface="Arial" charset="0"/>
              </a:rPr>
              <a:t>(art.12a) </a:t>
            </a:r>
            <a:r>
              <a:rPr lang="pl-PL" sz="2000" b="1" dirty="0" smtClean="0">
                <a:latin typeface="Arial" charset="0"/>
              </a:rPr>
              <a:t> 2019 r. –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0 </a:t>
            </a:r>
            <a:r>
              <a:rPr lang="pl-PL" sz="2000" b="1" dirty="0">
                <a:solidFill>
                  <a:srgbClr val="FF0000"/>
                </a:solidFill>
                <a:latin typeface="Arial" charset="0"/>
              </a:rPr>
              <a:t>zł </a:t>
            </a:r>
            <a:r>
              <a:rPr lang="pl-PL" sz="2000" dirty="0">
                <a:latin typeface="Arial" charset="0"/>
              </a:rPr>
              <a:t>dla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0 </a:t>
            </a:r>
            <a:r>
              <a:rPr lang="pl-PL" sz="2000" dirty="0" smtClean="0">
                <a:latin typeface="Arial" charset="0"/>
              </a:rPr>
              <a:t>osób </a:t>
            </a:r>
            <a:br>
              <a:rPr lang="pl-PL" sz="2000" dirty="0" smtClean="0">
                <a:latin typeface="Arial" charset="0"/>
              </a:rPr>
            </a:br>
            <a:r>
              <a:rPr lang="pl-PL" sz="2000" dirty="0" smtClean="0">
                <a:latin typeface="Arial" charset="0"/>
              </a:rPr>
              <a:t>2018r. –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60.000 zł </a:t>
            </a:r>
            <a:r>
              <a:rPr lang="pl-PL" sz="2000" dirty="0" smtClean="0">
                <a:latin typeface="Arial" charset="0"/>
              </a:rPr>
              <a:t>–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2</a:t>
            </a:r>
            <a:r>
              <a:rPr lang="pl-PL" sz="2000" dirty="0" smtClean="0">
                <a:latin typeface="Arial" charset="0"/>
              </a:rPr>
              <a:t> osób 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pl-PL" sz="2000" b="1" dirty="0" smtClean="0">
                <a:latin typeface="Arial" charset="0"/>
              </a:rPr>
              <a:t>2.</a:t>
            </a:r>
            <a:r>
              <a:rPr lang="pl-PL" sz="2000" dirty="0" smtClean="0">
                <a:latin typeface="Arial" charset="0"/>
              </a:rPr>
              <a:t>Dokonywanie </a:t>
            </a:r>
            <a:r>
              <a:rPr lang="pl-PL" sz="2000" dirty="0">
                <a:latin typeface="Arial" charset="0"/>
              </a:rPr>
              <a:t>zwrotu kosztów wyposażenia stanowiska pracy osoby niepełnosprawnej ( art.26e)  </a:t>
            </a:r>
            <a:r>
              <a:rPr lang="pl-PL" sz="2000" b="1" dirty="0" smtClean="0">
                <a:latin typeface="Arial" charset="0"/>
              </a:rPr>
              <a:t>– </a:t>
            </a:r>
            <a:r>
              <a:rPr lang="pl-PL" sz="2000" dirty="0" smtClean="0">
                <a:latin typeface="Arial" charset="0"/>
              </a:rPr>
              <a:t>w </a:t>
            </a:r>
            <a:r>
              <a:rPr lang="pl-PL" sz="2000" dirty="0">
                <a:latin typeface="Arial" charset="0"/>
              </a:rPr>
              <a:t>roku </a:t>
            </a:r>
            <a:r>
              <a:rPr lang="pl-PL" sz="2000" dirty="0" smtClean="0">
                <a:latin typeface="Arial" charset="0"/>
              </a:rPr>
              <a:t>2018 - </a:t>
            </a:r>
            <a:r>
              <a:rPr lang="pl-PL" sz="2000" dirty="0">
                <a:latin typeface="Arial" charset="0"/>
              </a:rPr>
              <a:t>nie wydatkowano środków finansowych na ten </a:t>
            </a:r>
            <a:r>
              <a:rPr lang="pl-PL" sz="2000" dirty="0" smtClean="0">
                <a:latin typeface="Arial" charset="0"/>
              </a:rPr>
              <a:t>cel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pl-PL" sz="2000" b="1" dirty="0" smtClean="0">
                <a:latin typeface="Arial" charset="0"/>
              </a:rPr>
              <a:t>    2019 r.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 – 40.000 zł </a:t>
            </a:r>
            <a:r>
              <a:rPr lang="pl-PL" sz="2000" dirty="0" smtClean="0">
                <a:latin typeface="Arial" charset="0"/>
              </a:rPr>
              <a:t>– </a:t>
            </a:r>
            <a:r>
              <a:rPr lang="pl-PL" sz="2000" b="1" dirty="0">
                <a:solidFill>
                  <a:srgbClr val="FF0000"/>
                </a:solidFill>
                <a:latin typeface="Arial" charset="0"/>
              </a:rPr>
              <a:t>2</a:t>
            </a:r>
            <a:r>
              <a:rPr lang="pl-PL" sz="2000" dirty="0">
                <a:latin typeface="Arial" charset="0"/>
              </a:rPr>
              <a:t> osób </a:t>
            </a:r>
            <a:endParaRPr lang="pl-PL" sz="2000" b="1" dirty="0">
              <a:solidFill>
                <a:srgbClr val="FF0000"/>
              </a:solidFill>
              <a:latin typeface="Arial" charset="0"/>
            </a:endParaRPr>
          </a:p>
          <a:p>
            <a:pPr lvl="1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pl-PL" sz="2000" dirty="0" smtClean="0">
                <a:latin typeface="Arial" charset="0"/>
              </a:rPr>
              <a:t>3.Finansowanie kosztów szkolenia i przekwalifikowania zawodowego osób niepełnosprawnych (art.38 – 40 ) </a:t>
            </a:r>
            <a:r>
              <a:rPr lang="pl-PL" sz="2000" b="1" dirty="0" smtClean="0">
                <a:latin typeface="Arial" charset="0"/>
              </a:rPr>
              <a:t> –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0 zł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pl-PL" sz="2000" dirty="0" smtClean="0">
                <a:latin typeface="Arial" charset="0"/>
              </a:rPr>
              <a:t>    W </a:t>
            </a:r>
            <a:r>
              <a:rPr lang="pl-PL" sz="2000" dirty="0">
                <a:latin typeface="Arial" charset="0"/>
              </a:rPr>
              <a:t>roku </a:t>
            </a:r>
            <a:r>
              <a:rPr lang="pl-PL" sz="2000" dirty="0" smtClean="0">
                <a:latin typeface="Arial" charset="0"/>
              </a:rPr>
              <a:t>2018 i 2019 </a:t>
            </a:r>
            <a:r>
              <a:rPr lang="pl-PL" sz="2000" dirty="0">
                <a:latin typeface="Arial" charset="0"/>
              </a:rPr>
              <a:t>- nie </a:t>
            </a:r>
            <a:r>
              <a:rPr lang="pl-PL" sz="2000" dirty="0" smtClean="0">
                <a:latin typeface="Arial" charset="0"/>
              </a:rPr>
              <a:t>wydatkowano </a:t>
            </a:r>
            <a:r>
              <a:rPr lang="pl-PL" sz="2000" dirty="0">
                <a:latin typeface="Arial" charset="0"/>
              </a:rPr>
              <a:t>środków finansowych na ten cel</a:t>
            </a:r>
            <a:endParaRPr lang="pl-PL" sz="2000" b="1" dirty="0" smtClean="0">
              <a:solidFill>
                <a:srgbClr val="FF0000"/>
              </a:solidFill>
              <a:latin typeface="Arial" charset="0"/>
            </a:endParaRPr>
          </a:p>
          <a:p>
            <a:pPr lvl="1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pl-PL" sz="2000" dirty="0" smtClean="0">
                <a:latin typeface="Arial" charset="0"/>
              </a:rPr>
              <a:t>4. Dokonywanie zwrotu kosztów poniesionych przez pracodawcę na szkolenia zatrudnionych osób niepełnosprawnych –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0 zł</a:t>
            </a:r>
          </a:p>
          <a:p>
            <a:pPr lvl="1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pl-PL" sz="2000" b="1" dirty="0">
                <a:solidFill>
                  <a:srgbClr val="FF0000"/>
                </a:solidFill>
                <a:latin typeface="Arial" charset="0"/>
              </a:rPr>
              <a:t>	</a:t>
            </a:r>
            <a:r>
              <a:rPr lang="pl-PL" sz="2000" dirty="0" smtClean="0">
                <a:latin typeface="Arial" charset="0"/>
              </a:rPr>
              <a:t>W roku 2018 i 2019 - nie wydatkowano </a:t>
            </a:r>
            <a:r>
              <a:rPr lang="pl-PL" sz="2000" dirty="0">
                <a:latin typeface="Arial" charset="0"/>
              </a:rPr>
              <a:t>środków finansowych na ten cel</a:t>
            </a:r>
          </a:p>
          <a:p>
            <a:pPr lvl="1" algn="just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    </a:t>
            </a:r>
            <a:endParaRPr lang="pl-PL" dirty="0">
              <a:latin typeface="Arial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467544" y="116632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rgbClr val="FFFF00"/>
                </a:solidFill>
                <a:latin typeface="+mn-lt"/>
              </a:rPr>
              <a:t>Zadania realizowane przez Powiatowy Urząd Pracy wynikające z ustawy o  Rehabilitacji </a:t>
            </a:r>
            <a:r>
              <a:rPr lang="pl-PL" sz="2400" b="1" dirty="0" smtClean="0">
                <a:solidFill>
                  <a:srgbClr val="FFFF00"/>
                </a:solidFill>
                <a:latin typeface="+mn-lt"/>
              </a:rPr>
              <a:t>Zawodowej</a:t>
            </a:r>
            <a:br>
              <a:rPr lang="pl-PL" sz="2400" b="1" dirty="0" smtClean="0">
                <a:solidFill>
                  <a:srgbClr val="FFFF00"/>
                </a:solidFill>
                <a:latin typeface="+mn-lt"/>
              </a:rPr>
            </a:br>
            <a:r>
              <a:rPr lang="pl-PL" sz="2400" b="1" dirty="0" smtClean="0">
                <a:solidFill>
                  <a:srgbClr val="FFFF00"/>
                </a:solidFill>
                <a:latin typeface="+mn-lt"/>
              </a:rPr>
              <a:t>i </a:t>
            </a:r>
            <a:r>
              <a:rPr lang="pl-PL" sz="2400" b="1" dirty="0">
                <a:solidFill>
                  <a:srgbClr val="FFFF00"/>
                </a:solidFill>
                <a:latin typeface="+mn-lt"/>
              </a:rPr>
              <a:t>Społecznej Osób Niepełnosprawnych to między innymi:</a:t>
            </a:r>
            <a:endParaRPr lang="pl-PL" sz="2400" b="1" dirty="0"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628800"/>
            <a:ext cx="8385175" cy="4800575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endParaRPr lang="pl-PL" sz="2800" b="0" dirty="0">
              <a:solidFill>
                <a:srgbClr val="DBDB00"/>
              </a:solidFill>
              <a:latin typeface="Arial Black" charset="0"/>
            </a:endParaRP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 flipV="1">
            <a:off x="2268538" y="3613150"/>
            <a:ext cx="804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>
            <a:spAutoFit/>
          </a:bodyPr>
          <a:lstStyle/>
          <a:p>
            <a:pPr>
              <a:defRPr/>
            </a:pPr>
            <a:endParaRPr lang="pl-PL" b="1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Arial" pitchFamily="34" charset="0"/>
            </a:endParaRPr>
          </a:p>
        </p:txBody>
      </p:sp>
      <p:sp>
        <p:nvSpPr>
          <p:cNvPr id="6" name="Rectangle 3"/>
          <p:cNvSpPr txBox="1">
            <a:spLocks noRot="1" noChangeArrowheads="1"/>
          </p:cNvSpPr>
          <p:nvPr/>
        </p:nvSpPr>
        <p:spPr bwMode="auto">
          <a:xfrm>
            <a:off x="179512" y="908720"/>
            <a:ext cx="8594601" cy="4250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W okresie od 01.01.2019r. do 31.10.2019r. zgłoszonych zostało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1.737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ofert pracy; w tym subsydiowanej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554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 stałej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1.183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w tym z gminy Kamieniec Ząbkowicki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119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ofert,        w tym  subsydiowanej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44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i stałej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75 </a:t>
            </a:r>
            <a:r>
              <a:rPr lang="pl-PL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Wydano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1.841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skierowań do pracy, w tym</a:t>
            </a:r>
            <a:r>
              <a:rPr lang="pl-PL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75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bezrobotnym z gminy Kamieniec Ząbkowicki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Prace podjęło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2.180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osób, w tym z gminy Kamieniec Ząbkowicki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235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4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W analogicznym okresie roku 2018 zgłoszonych zostało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1.955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ofert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pracy; w tym subsydiowanej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720</a:t>
            </a:r>
            <a:r>
              <a:rPr lang="pl-PL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 stałej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1.235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tym z gminy Kamieniec Ząbkowicki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174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oferty, w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tym  subsydiowanej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77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 stałej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97</a:t>
            </a:r>
            <a:endParaRPr lang="pl-PL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Wydano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1.914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skierowania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do pracy, w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tym</a:t>
            </a:r>
            <a:r>
              <a:rPr lang="pl-PL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194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bezrobotnym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z gminy Kamieniec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Ząbkowicki. Prace podjęły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2.633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osoby,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tym z gminy Kamieniec Ząbkowicki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355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b="1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611560" y="332656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DBDB00"/>
                </a:solidFill>
                <a:latin typeface="Arial Black" charset="0"/>
              </a:rPr>
              <a:t>POŚREDNICTWO PRACY</a:t>
            </a:r>
            <a:endParaRPr lang="pl-PL" sz="24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1196752"/>
            <a:ext cx="8385175" cy="5176788"/>
          </a:xfrm>
        </p:spPr>
        <p:txBody>
          <a:bodyPr/>
          <a:lstStyle/>
          <a:p>
            <a:pPr eaLnBrk="1" hangingPunct="1">
              <a:defRPr/>
            </a:pPr>
            <a:r>
              <a:rPr lang="pl-PL" sz="3200" dirty="0">
                <a:solidFill>
                  <a:srgbClr val="FFFF00"/>
                </a:solidFill>
                <a:latin typeface="Arial Black" charset="0"/>
              </a:rPr>
              <a:t/>
            </a:r>
            <a:br>
              <a:rPr lang="pl-PL" sz="3200" dirty="0">
                <a:solidFill>
                  <a:srgbClr val="FFFF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endParaRPr lang="pl-PL" sz="2800" b="0" dirty="0">
              <a:solidFill>
                <a:srgbClr val="DBDB00"/>
              </a:solidFill>
              <a:latin typeface="Arial Black" charset="0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539552" y="1196752"/>
            <a:ext cx="7929562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 usług poradnictwa zawodowego do 31.10.2019 skorzystało </a:t>
            </a:r>
            <a:r>
              <a:rPr lang="pl-PL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478</a:t>
            </a:r>
            <a: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osób, w tym </a:t>
            </a:r>
            <a:r>
              <a:rPr lang="pl-PL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61</a:t>
            </a:r>
            <a:r>
              <a:rPr lang="pl-PL" sz="2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</a:t>
            </a:r>
            <a:b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 gminy Kamieniec Ząbkowicki.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6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W analogicznym okresie roku 2018 z tej formy </a:t>
            </a:r>
            <a:r>
              <a:rPr lang="pl-PL" sz="2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skorzystały </a:t>
            </a:r>
            <a:r>
              <a:rPr lang="pl-PL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604</a:t>
            </a:r>
            <a:r>
              <a:rPr lang="pl-PL" sz="2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osoby, w tym </a:t>
            </a:r>
            <a:r>
              <a:rPr lang="pl-PL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93</a:t>
            </a:r>
            <a:r>
              <a:rPr lang="pl-PL" sz="26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osoby </a:t>
            </a:r>
            <a:br>
              <a:rPr lang="pl-PL" sz="26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z gminy Kamieniec Ząbkowicki.</a:t>
            </a:r>
          </a:p>
        </p:txBody>
      </p:sp>
      <p:sp>
        <p:nvSpPr>
          <p:cNvPr id="2" name="Prostokąt 1"/>
          <p:cNvSpPr/>
          <p:nvPr/>
        </p:nvSpPr>
        <p:spPr>
          <a:xfrm>
            <a:off x="611560" y="404664"/>
            <a:ext cx="51845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>
                <a:solidFill>
                  <a:srgbClr val="FFFF00"/>
                </a:solidFill>
                <a:latin typeface="+mj-lt"/>
              </a:rPr>
              <a:t>Poradnictwo</a:t>
            </a:r>
            <a:r>
              <a:rPr lang="pl-PL" b="1" dirty="0">
                <a:solidFill>
                  <a:srgbClr val="FFFF00"/>
                </a:solidFill>
                <a:latin typeface="+mj-lt"/>
              </a:rPr>
              <a:t> </a:t>
            </a:r>
            <a:r>
              <a:rPr lang="pl-PL" sz="2400" b="1" dirty="0">
                <a:solidFill>
                  <a:srgbClr val="FFFF00"/>
                </a:solidFill>
                <a:latin typeface="+mj-lt"/>
              </a:rPr>
              <a:t>zawodowe</a:t>
            </a:r>
            <a:endParaRPr lang="pl-PL" sz="2400" b="1" dirty="0">
              <a:latin typeface="+mj-lt"/>
            </a:endParaRPr>
          </a:p>
        </p:txBody>
      </p:sp>
      <p:pic>
        <p:nvPicPr>
          <p:cNvPr id="6" name="Obraz 5" descr="bu003715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6256" y="3717032"/>
            <a:ext cx="1152128" cy="287050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758825" y="1125538"/>
            <a:ext cx="8385175" cy="5446712"/>
          </a:xfrm>
        </p:spPr>
        <p:txBody>
          <a:bodyPr/>
          <a:lstStyle/>
          <a:p>
            <a:pPr algn="ctr" eaLnBrk="1" hangingPunct="1">
              <a:defRPr/>
            </a:pP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endParaRPr lang="pl-PL" sz="3600" b="0" dirty="0">
              <a:solidFill>
                <a:srgbClr val="FFFF8B"/>
              </a:solidFill>
              <a:latin typeface="Arial Black" charset="0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395536" y="1916832"/>
            <a:ext cx="8391277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812800" indent="-8128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800" b="1" dirty="0" smtClean="0">
              <a:solidFill>
                <a:srgbClr val="DBDB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800" b="1" dirty="0" smtClean="0">
              <a:solidFill>
                <a:srgbClr val="DBDB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Od 01.01.2019r. do 31.10.2019r. szkoleniami objęto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23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osoby bezrobotne, w tym z gminy Kamieniec Ząbkowicki –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pl-PL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osoby.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	Ze szkoleń w 2018 roku w analogicznym okresie czasu skorzystało </a:t>
            </a:r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36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osób bezrobotnych, w tym z gminy Kamieniec Ząbkowicki – </a:t>
            </a:r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</a:t>
            </a:r>
            <a:r>
              <a:rPr lang="pl-PL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osób.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4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827584" y="620688"/>
            <a:ext cx="61926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b="1" dirty="0">
                <a:solidFill>
                  <a:srgbClr val="DBDB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ORGANIZACJA SZKOLEŃ</a:t>
            </a:r>
          </a:p>
        </p:txBody>
      </p:sp>
      <p:pic>
        <p:nvPicPr>
          <p:cNvPr id="3" name="Obraz 2" descr="75650533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2200" y="332656"/>
            <a:ext cx="2492545" cy="127661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340768"/>
            <a:ext cx="8385175" cy="5231482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endParaRPr lang="pl-PL" sz="2800" dirty="0">
              <a:solidFill>
                <a:srgbClr val="DBDB00"/>
              </a:solidFill>
              <a:latin typeface="Arial Black" charset="0"/>
              <a:cs typeface="+mj-cs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357188" y="1785938"/>
            <a:ext cx="8477250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9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Od 01.01.2019 r. do 31.10.2019r. przyznano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104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osobom bezrobotnym środki na podjęcie działalności gospodarczej, </a:t>
            </a:r>
            <a:b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 tym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12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osobom  bezrobotnym z gminy Kamieniec Ząbkowicki. </a:t>
            </a:r>
            <a:b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W tym samym okresie czasu w ramach refundacji kosztów zatrudnienia bezrobotnego zawarto </a:t>
            </a:r>
            <a:r>
              <a:rPr lang="pl-PL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13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umów na zatrudnienie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15</a:t>
            </a:r>
            <a:r>
              <a:rPr lang="pl-PL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bezrobotnych, w tym z gminy Kamieniec Ząbkowicki 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osobę.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	W 2018 roku (w tym samym okresie czasu)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udzielono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104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osobom bezrobotnym środki na podjęcie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działalności gospodarczej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tym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12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osobom  bezrobotnym z gminy Kamieniec Ząbkowicki. </a:t>
            </a:r>
            <a:endParaRPr lang="pl-PL" sz="22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W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tym samym okresie czasu w ramach refundacji kosztów zatrudnienia bezrobotnego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zawarto </a:t>
            </a:r>
            <a:r>
              <a:rPr lang="pl-PL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22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umowy na zatrudnienie  </a:t>
            </a: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pl-PL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bezrobotne, w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tym z gminy Kamieniec Ząbkowicki  </a:t>
            </a: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osoby.</a:t>
            </a:r>
            <a:endParaRPr lang="pl-PL" sz="2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2" name="Prostokąt 1"/>
          <p:cNvSpPr/>
          <p:nvPr/>
        </p:nvSpPr>
        <p:spPr>
          <a:xfrm>
            <a:off x="539552" y="404664"/>
            <a:ext cx="4896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DBDB00"/>
                </a:solidFill>
                <a:latin typeface="Arial Black" charset="0"/>
              </a:rPr>
              <a:t>DOTACJE I REFUNDACJE</a:t>
            </a:r>
            <a:endParaRPr lang="pl-PL" sz="2400" dirty="0"/>
          </a:p>
        </p:txBody>
      </p:sp>
      <p:pic>
        <p:nvPicPr>
          <p:cNvPr id="3" name="Obraz 2" descr="BU005928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2240" y="260648"/>
            <a:ext cx="1239093" cy="134076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484784"/>
            <a:ext cx="8385175" cy="5158904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endParaRPr lang="pl-PL" sz="2800" b="0" dirty="0">
              <a:solidFill>
                <a:srgbClr val="DBDB00"/>
              </a:solidFill>
              <a:latin typeface="Arial Black" charset="0"/>
              <a:cs typeface="+mj-cs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611560" y="2276872"/>
            <a:ext cx="7848872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W ramach prac interwencyjnych w okresie od 01.01.2019 r.          do 31.10.2019 roku zatrudnienie otrzymało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112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 (z gminy Kamieniec Ząbkowicki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11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osób),  zawierając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74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umowy, w tym            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z pracodawcą z gminy Kamieniec Ząbkowicki.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W tym samym okresie 2018 roku zatrudnienie otrzymało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171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(w tym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18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z gminy Kamieniec Ząbkowicki).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W ramach robót publicznych w okresie od 01.01.2019 r.          do 31.10.2019 roku zatrudnienie otrzymało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17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 (z gminy Kamieniec Ząbkowicki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osób), zawierając</a:t>
            </a:r>
            <a:r>
              <a:rPr lang="pl-PL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</a:t>
            </a:r>
            <a:r>
              <a:rPr lang="pl-PL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umów, w tym</a:t>
            </a:r>
            <a:r>
              <a:rPr lang="pl-PL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umów z gminą Kamieniec Ząbkowicki.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W ramach robót publicznych zatrudniono w 2018 roku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37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</a:t>
            </a:r>
            <a:r>
              <a:rPr lang="pl-PL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( w tym</a:t>
            </a:r>
            <a:r>
              <a:rPr lang="pl-PL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z gminy Kamieniec Ząbkowicki).</a:t>
            </a:r>
          </a:p>
        </p:txBody>
      </p:sp>
      <p:sp>
        <p:nvSpPr>
          <p:cNvPr id="2" name="Prostokąt 1"/>
          <p:cNvSpPr/>
          <p:nvPr/>
        </p:nvSpPr>
        <p:spPr>
          <a:xfrm>
            <a:off x="683568" y="404664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DBDB00"/>
                </a:solidFill>
                <a:latin typeface="Arial Black" charset="0"/>
              </a:rPr>
              <a:t>PRACE INTERWENCYJNE </a:t>
            </a:r>
            <a:br>
              <a:rPr lang="pl-PL" sz="240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latin typeface="Arial Black" charset="0"/>
              </a:rPr>
              <a:t>I </a:t>
            </a:r>
            <a:r>
              <a:rPr lang="pl-PL" sz="2400" dirty="0">
                <a:solidFill>
                  <a:srgbClr val="DBDB00"/>
                </a:solidFill>
                <a:latin typeface="Arial Black" charset="0"/>
              </a:rPr>
              <a:t>ROBOTY PUBLICZNE</a:t>
            </a:r>
            <a:endParaRPr lang="pl-PL" sz="2400" dirty="0"/>
          </a:p>
        </p:txBody>
      </p:sp>
      <p:pic>
        <p:nvPicPr>
          <p:cNvPr id="3" name="Obraz 2" descr="stk19918boj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6296" y="260648"/>
            <a:ext cx="1475656" cy="125553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340768"/>
            <a:ext cx="8385175" cy="5231482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3200" dirty="0">
                <a:latin typeface="Arial Black" charset="0"/>
                <a:cs typeface="+mj-cs"/>
              </a:rPr>
              <a:t/>
            </a:r>
            <a:br>
              <a:rPr lang="pl-PL" sz="3200" dirty="0">
                <a:latin typeface="Arial Black" charset="0"/>
                <a:cs typeface="+mj-cs"/>
              </a:rPr>
            </a:br>
            <a:endParaRPr lang="pl-PL" sz="3200" dirty="0">
              <a:latin typeface="Arial Black" charset="0"/>
              <a:cs typeface="+mj-cs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107504" y="1124744"/>
            <a:ext cx="8424936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Od 01.01.2019 do 31.10.2019 roku w ramach stażu skierowano              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360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bezrobotnych; w tym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36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  zamieszkałych w gminie Kamieniec Ząbkowicki, zawierając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317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umów, w tym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29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umów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 pracodawcami z gminy Kamieniec Ząbkowicki.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W analogicznym okresie 2018 roku </a:t>
            </a:r>
            <a:r>
              <a:rPr lang="pl-PL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ramach stażu skierowano              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383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osoby bezrobotne; </a:t>
            </a:r>
            <a:r>
              <a:rPr lang="pl-PL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tym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54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osoby  zamieszkałe </a:t>
            </a:r>
            <a:r>
              <a:rPr lang="pl-PL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gminie Kamieniec Ząbkowicki, zawierając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319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umów, </a:t>
            </a:r>
            <a:r>
              <a:rPr lang="pl-PL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tym </a:t>
            </a:r>
            <a:r>
              <a:rPr lang="pl-P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umów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</a:t>
            </a:r>
            <a:r>
              <a:rPr lang="pl-PL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z pracodawcami z gminy Kamieniec Ząbkowicki.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467544" y="40466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DBDB00"/>
                </a:solidFill>
                <a:latin typeface="Arial Black" charset="0"/>
              </a:rPr>
              <a:t>STAŻE </a:t>
            </a:r>
            <a:endParaRPr lang="pl-PL" sz="2400" dirty="0"/>
          </a:p>
        </p:txBody>
      </p:sp>
      <p:pic>
        <p:nvPicPr>
          <p:cNvPr id="3" name="Obraz 2" descr="rbso_07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4368" y="4077072"/>
            <a:ext cx="1044590" cy="270293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971600" y="1988840"/>
            <a:ext cx="7272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dirty="0">
                <a:solidFill>
                  <a:srgbClr val="FFFF00"/>
                </a:solidFill>
              </a:rPr>
              <a:t>Działania </a:t>
            </a:r>
            <a:r>
              <a:rPr lang="pl-PL" sz="4000" dirty="0" smtClean="0">
                <a:solidFill>
                  <a:srgbClr val="FFFF00"/>
                </a:solidFill>
              </a:rPr>
              <a:t>Powiatowego Urzędu Pracy </a:t>
            </a:r>
            <a:r>
              <a:rPr lang="pl-PL" sz="4000" dirty="0">
                <a:solidFill>
                  <a:srgbClr val="FFFF00"/>
                </a:solidFill>
              </a:rPr>
              <a:t>w Ząbkowicach Śl. </a:t>
            </a:r>
            <a:r>
              <a:rPr lang="pl-PL" sz="4000" dirty="0" smtClean="0">
                <a:solidFill>
                  <a:srgbClr val="FFFF00"/>
                </a:solidFill>
              </a:rPr>
              <a:t>           w 2019 </a:t>
            </a:r>
            <a:r>
              <a:rPr lang="pl-PL" sz="4000" dirty="0">
                <a:solidFill>
                  <a:srgbClr val="FFFF00"/>
                </a:solidFill>
              </a:rPr>
              <a:t>r</a:t>
            </a:r>
            <a:endParaRPr lang="pl-PL" sz="40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08720"/>
            <a:ext cx="8385175" cy="5734968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endParaRPr lang="pl-PL" sz="2800" dirty="0">
              <a:solidFill>
                <a:srgbClr val="DBDB00"/>
              </a:solidFill>
              <a:latin typeface="Arial Black" charset="0"/>
              <a:cs typeface="+mj-cs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572253" y="866328"/>
            <a:ext cx="8007350" cy="5135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 okresie od 01.01.2019r. do 31.10.2019r.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z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organizowano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26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giełd pracy, na które zaproszono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497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bezrobotnych i poszukujących pracy. W giełdach pracy uczestniczyło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396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osób. W wyniku skierowania na giełdy pracy zatrudniono</a:t>
            </a:r>
            <a:r>
              <a:rPr lang="pl-PL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13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osób.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defRPr/>
            </a:pP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Ponadto zostały zorganizowane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52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spotkania rekrutacyjnych, w których uczestniczyło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539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( w tym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60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osób z gminy Kamieniec Ząbkowicki). </a:t>
            </a:r>
            <a:endParaRPr lang="pl-PL" sz="22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W tym samym okresie roku 2018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zorganizowano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47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giełd pracy, na które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zaproszono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394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osoby bezrobotne </a:t>
            </a:r>
            <a:b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 poszukujące pracy. W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giełdach pracy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uczestniczyły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304</a:t>
            </a:r>
            <a:r>
              <a:rPr lang="pl-PL" sz="2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osoby.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wyniku skierowania na giełdę pracy zatrudniono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21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osób.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defRPr/>
            </a:pP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Ponadto zostało zorganizowanych </a:t>
            </a:r>
            <a:r>
              <a:rPr lang="pl-PL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30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spotkań rekrutacyjne,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których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uczestniczyły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182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osoby (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tym </a:t>
            </a: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z gminy Kamieniec Ząbkowicki). 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defRPr/>
            </a:pP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. </a:t>
            </a:r>
            <a:endParaRPr lang="pl-PL" sz="2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Char char="§"/>
              <a:defRPr/>
            </a:pPr>
            <a:endParaRPr lang="pl-PL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</a:p>
        </p:txBody>
      </p:sp>
      <p:sp>
        <p:nvSpPr>
          <p:cNvPr id="2" name="Prostokąt 1"/>
          <p:cNvSpPr/>
          <p:nvPr/>
        </p:nvSpPr>
        <p:spPr>
          <a:xfrm>
            <a:off x="539552" y="404664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DBDB00"/>
                </a:solidFill>
                <a:latin typeface="Arial Black" charset="0"/>
              </a:rPr>
              <a:t>GIEŁDY PRACY</a:t>
            </a:r>
            <a:endParaRPr lang="pl-PL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697955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979712" y="476672"/>
            <a:ext cx="47525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>
                <a:solidFill>
                  <a:srgbClr val="FFFF00"/>
                </a:solidFill>
                <a:latin typeface="+mj-lt"/>
              </a:rPr>
              <a:t>Usługi EURES</a:t>
            </a:r>
            <a:endParaRPr lang="pl-PL" sz="2400" dirty="0">
              <a:latin typeface="+mj-lt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827584" y="1859340"/>
            <a:ext cx="812826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charset="0"/>
              <a:buNone/>
              <a:defRPr/>
            </a:pPr>
            <a:r>
              <a:rPr lang="pl-PL" sz="2000" dirty="0" smtClean="0">
                <a:latin typeface="Arial Narrow" charset="0"/>
              </a:rPr>
              <a:t>W </a:t>
            </a:r>
            <a:r>
              <a:rPr lang="pl-PL" sz="2000" dirty="0">
                <a:latin typeface="Arial Narrow" charset="0"/>
              </a:rPr>
              <a:t>ramach usług EURES w </a:t>
            </a:r>
            <a:r>
              <a:rPr lang="pl-PL" sz="2000" dirty="0" smtClean="0">
                <a:latin typeface="Arial Narrow" charset="0"/>
              </a:rPr>
              <a:t>2019 </a:t>
            </a:r>
            <a:r>
              <a:rPr lang="pl-PL" sz="2000" dirty="0">
                <a:latin typeface="Arial Narrow" charset="0"/>
              </a:rPr>
              <a:t>( stan na  </a:t>
            </a:r>
            <a:r>
              <a:rPr lang="pl-PL" sz="2000" dirty="0" smtClean="0">
                <a:latin typeface="Arial Narrow" charset="0"/>
              </a:rPr>
              <a:t>30.09.2019r</a:t>
            </a:r>
            <a:r>
              <a:rPr lang="pl-PL" sz="2000" dirty="0">
                <a:latin typeface="Arial Narrow" charset="0"/>
              </a:rPr>
              <a:t>)  udzielono </a:t>
            </a:r>
            <a:r>
              <a:rPr lang="pl-PL" sz="2000" b="1" dirty="0">
                <a:latin typeface="Arial Narrow" charset="0"/>
              </a:rPr>
              <a:t> </a:t>
            </a:r>
            <a:r>
              <a:rPr lang="pl-PL" sz="2000" b="1" dirty="0" smtClean="0">
                <a:latin typeface="Arial Narrow" charset="0"/>
              </a:rPr>
              <a:t>1239 </a:t>
            </a:r>
            <a:r>
              <a:rPr lang="pl-PL" sz="2000" dirty="0" smtClean="0">
                <a:latin typeface="Arial Narrow" charset="0"/>
              </a:rPr>
              <a:t>informacji dotyczących </a:t>
            </a:r>
            <a:r>
              <a:rPr lang="pl-PL" sz="2000" dirty="0">
                <a:latin typeface="Arial Narrow" charset="0"/>
              </a:rPr>
              <a:t>możliwości zatrudnienia w krajach EOG.</a:t>
            </a:r>
          </a:p>
          <a:p>
            <a:pPr>
              <a:buFont typeface="Wingdings" charset="0"/>
              <a:buNone/>
              <a:defRPr/>
            </a:pPr>
            <a:endParaRPr lang="pl-PL" sz="2000" dirty="0" smtClean="0">
              <a:latin typeface="Arial Narrow" charset="0"/>
            </a:endParaRPr>
          </a:p>
          <a:p>
            <a:pPr>
              <a:buFont typeface="Wingdings" charset="0"/>
              <a:buNone/>
              <a:defRPr/>
            </a:pPr>
            <a:r>
              <a:rPr lang="pl-PL" sz="2000" dirty="0" smtClean="0">
                <a:latin typeface="Arial Narrow" charset="0"/>
              </a:rPr>
              <a:t>W  </a:t>
            </a:r>
            <a:r>
              <a:rPr lang="pl-PL" sz="2000" dirty="0">
                <a:latin typeface="Arial Narrow" charset="0"/>
              </a:rPr>
              <a:t>tym </a:t>
            </a:r>
            <a:r>
              <a:rPr lang="pl-PL" sz="2000" dirty="0" smtClean="0">
                <a:latin typeface="Arial Narrow" charset="0"/>
              </a:rPr>
              <a:t>:				</a:t>
            </a:r>
            <a:r>
              <a:rPr lang="pl-PL" sz="2000" dirty="0" smtClean="0">
                <a:solidFill>
                  <a:srgbClr val="FF0000"/>
                </a:solidFill>
                <a:latin typeface="Arial Narrow" charset="0"/>
              </a:rPr>
              <a:t>rok 2019</a:t>
            </a:r>
            <a:r>
              <a:rPr lang="pl-PL" sz="2000" dirty="0" smtClean="0">
                <a:latin typeface="Arial Narrow" charset="0"/>
              </a:rPr>
              <a:t>	            </a:t>
            </a:r>
            <a:r>
              <a:rPr lang="pl-PL" sz="2000" dirty="0" smtClean="0">
                <a:solidFill>
                  <a:srgbClr val="FF0000"/>
                </a:solidFill>
                <a:latin typeface="Arial Narrow" charset="0"/>
              </a:rPr>
              <a:t>rok 2018</a:t>
            </a:r>
          </a:p>
          <a:p>
            <a:pPr>
              <a:buFont typeface="Arial" charset="0"/>
              <a:buChar char="•"/>
              <a:defRPr/>
            </a:pPr>
            <a:r>
              <a:rPr lang="pl-PL" sz="2000" dirty="0" smtClean="0">
                <a:latin typeface="Arial Narrow" charset="0"/>
              </a:rPr>
              <a:t>Informacji ogólnych                                  408                     629</a:t>
            </a:r>
          </a:p>
          <a:p>
            <a:pPr>
              <a:buFont typeface="Arial" charset="0"/>
              <a:buChar char="•"/>
              <a:defRPr/>
            </a:pPr>
            <a:r>
              <a:rPr lang="pl-PL" sz="2000" dirty="0" smtClean="0">
                <a:latin typeface="Arial Narrow" charset="0"/>
              </a:rPr>
              <a:t>Informacji </a:t>
            </a:r>
            <a:r>
              <a:rPr lang="pl-PL" sz="2000" dirty="0">
                <a:latin typeface="Arial Narrow" charset="0"/>
              </a:rPr>
              <a:t>o warunkach życia i pracy  </a:t>
            </a:r>
            <a:r>
              <a:rPr lang="pl-PL" sz="2000" dirty="0" smtClean="0">
                <a:latin typeface="Arial Narrow" charset="0"/>
              </a:rPr>
              <a:t>     469                     234</a:t>
            </a:r>
            <a:endParaRPr lang="pl-PL" sz="2000" dirty="0">
              <a:latin typeface="Arial Narrow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pl-PL" sz="2000" dirty="0">
                <a:latin typeface="Arial Narrow" charset="0"/>
              </a:rPr>
              <a:t>Udostępnienie oferty pracy </a:t>
            </a:r>
            <a:r>
              <a:rPr lang="pl-PL" sz="2000" dirty="0" smtClean="0">
                <a:latin typeface="Arial Narrow" charset="0"/>
              </a:rPr>
              <a:t>		   362	</a:t>
            </a:r>
            <a:r>
              <a:rPr lang="pl-PL" sz="2000" dirty="0">
                <a:latin typeface="Arial Narrow" charset="0"/>
              </a:rPr>
              <a:t> </a:t>
            </a:r>
            <a:r>
              <a:rPr lang="pl-PL" sz="2000" dirty="0" smtClean="0">
                <a:latin typeface="Arial Narrow" charset="0"/>
              </a:rPr>
              <a:t>             404</a:t>
            </a:r>
            <a:endParaRPr lang="pl-PL" sz="2000" dirty="0">
              <a:latin typeface="Arial Narrow" charset="0"/>
            </a:endParaRPr>
          </a:p>
          <a:p>
            <a:pPr>
              <a:defRPr/>
            </a:pPr>
            <a:endParaRPr lang="pl-PL" sz="2000" dirty="0">
              <a:latin typeface="Arial Narrow" charset="0"/>
            </a:endParaRPr>
          </a:p>
          <a:p>
            <a:pPr>
              <a:buFont typeface="Wingdings" charset="0"/>
              <a:buNone/>
              <a:defRPr/>
            </a:pPr>
            <a:endParaRPr lang="pl-PL" sz="2000" dirty="0" smtClean="0">
              <a:latin typeface="Arial Narrow" charset="0"/>
            </a:endParaRPr>
          </a:p>
          <a:p>
            <a:pPr>
              <a:defRPr/>
            </a:pPr>
            <a:r>
              <a:rPr lang="pl-PL" sz="2000" dirty="0" smtClean="0">
                <a:latin typeface="Arial Narrow" charset="0"/>
              </a:rPr>
              <a:t>W analogicznym okresie roku 2018 r. udzielono </a:t>
            </a:r>
            <a:r>
              <a:rPr lang="pl-PL" sz="2000" b="1" dirty="0" smtClean="0">
                <a:latin typeface="Arial Narrow" charset="0"/>
              </a:rPr>
              <a:t>1.267 </a:t>
            </a:r>
            <a:r>
              <a:rPr lang="pl-PL" sz="2000" dirty="0" smtClean="0">
                <a:latin typeface="Arial Narrow" charset="0"/>
              </a:rPr>
              <a:t>informacje </a:t>
            </a:r>
            <a:r>
              <a:rPr lang="pl-PL" sz="2000" dirty="0">
                <a:latin typeface="Arial Narrow" charset="0"/>
              </a:rPr>
              <a:t>dotyczących możliwości zatrudnienia w krajach EOG.</a:t>
            </a:r>
          </a:p>
          <a:p>
            <a:pPr>
              <a:buFont typeface="Wingdings" charset="0"/>
              <a:buNone/>
              <a:defRPr/>
            </a:pPr>
            <a:endParaRPr lang="pl-PL" sz="2000" dirty="0">
              <a:latin typeface="Arial Narrow" charset="0"/>
            </a:endParaRPr>
          </a:p>
        </p:txBody>
      </p:sp>
      <p:pic>
        <p:nvPicPr>
          <p:cNvPr id="3" name="Obraz 2" descr="j0316739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16632"/>
            <a:ext cx="2098182" cy="141277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16633"/>
            <a:ext cx="8385175" cy="1559768"/>
          </a:xfrm>
        </p:spPr>
        <p:txBody>
          <a:bodyPr/>
          <a:lstStyle/>
          <a:p>
            <a:r>
              <a:rPr lang="pl-PL" sz="2400" dirty="0" smtClean="0">
                <a:solidFill>
                  <a:srgbClr val="FFFF00"/>
                </a:solidFill>
              </a:rPr>
              <a:t>Centrum Integracji Społecznej </a:t>
            </a:r>
            <a:r>
              <a:rPr lang="pl-PL" sz="2400" dirty="0"/>
              <a:t/>
            </a:r>
            <a:br>
              <a:rPr lang="pl-PL" sz="2400" dirty="0"/>
            </a:br>
            <a:endParaRPr lang="pl-PL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124744"/>
            <a:ext cx="8007350" cy="5328592"/>
          </a:xfrm>
        </p:spPr>
        <p:txBody>
          <a:bodyPr/>
          <a:lstStyle/>
          <a:p>
            <a:pPr marL="0" indent="0">
              <a:buNone/>
            </a:pPr>
            <a:r>
              <a:rPr lang="pl-PL" sz="1800" dirty="0" smtClean="0"/>
              <a:t>	Zgodnie z zawartym w dniu </a:t>
            </a:r>
            <a:r>
              <a:rPr lang="pl-PL" sz="1800" b="1" dirty="0" smtClean="0"/>
              <a:t>12 kwietnia 2013 r. </a:t>
            </a:r>
            <a:r>
              <a:rPr lang="pl-PL" sz="1800" dirty="0" smtClean="0"/>
              <a:t>porozumieniem pomiędzy Powiatowym Urzędem Pracy w Ząbkowicach Śl. a Centrum Integracji Społecznej w Kamieńcu </a:t>
            </a:r>
            <a:r>
              <a:rPr lang="pl-PL" sz="1800" dirty="0" err="1" smtClean="0"/>
              <a:t>Ząbk</a:t>
            </a:r>
            <a:r>
              <a:rPr lang="pl-PL" sz="1800" dirty="0" smtClean="0"/>
              <a:t>. Tut. urząd refunduje świadczenia integracyjne oraz składki na ubezpieczenia społeczne od tych świadczeń ze środków Funduszu Pracy dla uczestników CIS.</a:t>
            </a:r>
            <a:br>
              <a:rPr lang="pl-PL" sz="1800" dirty="0" smtClean="0"/>
            </a:br>
            <a:endParaRPr lang="pl-PL" sz="1800" dirty="0" smtClean="0"/>
          </a:p>
          <a:p>
            <a:pPr marL="0" indent="0">
              <a:buNone/>
            </a:pPr>
            <a:r>
              <a:rPr lang="pl-PL" sz="1800" dirty="0" smtClean="0"/>
              <a:t>Wysokość świadczenia integracyjnego refundowanego przez tut. urząd </a:t>
            </a:r>
            <a:br>
              <a:rPr lang="pl-PL" sz="1800" dirty="0" smtClean="0"/>
            </a:br>
            <a:r>
              <a:rPr lang="pl-PL" sz="1800" dirty="0" smtClean="0"/>
              <a:t>w okresie od 01.01.2019 r. do 31.10.2019 r. wyniosła: </a:t>
            </a:r>
            <a:r>
              <a:rPr lang="pl-PL" sz="1800" b="1" dirty="0" smtClean="0">
                <a:solidFill>
                  <a:srgbClr val="FF0000"/>
                </a:solidFill>
              </a:rPr>
              <a:t>474.819,24 zł</a:t>
            </a:r>
            <a:r>
              <a:rPr lang="pl-PL" sz="1800" dirty="0" smtClean="0"/>
              <a:t> </a:t>
            </a:r>
            <a:br>
              <a:rPr lang="pl-PL" sz="1800" dirty="0" smtClean="0"/>
            </a:br>
            <a:r>
              <a:rPr lang="pl-PL" sz="1800" dirty="0" smtClean="0"/>
              <a:t>za </a:t>
            </a:r>
            <a:r>
              <a:rPr lang="pl-PL" sz="1800" b="1" dirty="0" smtClean="0">
                <a:solidFill>
                  <a:srgbClr val="FF0000"/>
                </a:solidFill>
              </a:rPr>
              <a:t>92 </a:t>
            </a:r>
            <a:r>
              <a:rPr lang="pl-PL" sz="1800" dirty="0" smtClean="0"/>
              <a:t>uczestników</a:t>
            </a:r>
          </a:p>
          <a:p>
            <a:pPr marL="0" indent="0">
              <a:buNone/>
            </a:pPr>
            <a:r>
              <a:rPr lang="pl-PL" sz="1800" dirty="0" smtClean="0"/>
              <a:t>Kwota refundacji na 1 osobę miesięcznie(wraz ze składkami na ubezpieczenie społeczne wynosiła: </a:t>
            </a:r>
          </a:p>
          <a:p>
            <a:pPr>
              <a:buFontTx/>
              <a:buChar char="-"/>
            </a:pPr>
            <a:r>
              <a:rPr lang="pl-PL" sz="1800" dirty="0" smtClean="0"/>
              <a:t>1.081,11 zł – od 1 czerwca 2018 r.</a:t>
            </a:r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800" dirty="0"/>
              <a:t>Wysokość świadczenia integracyjnego refundowanego przez tut. urząd </a:t>
            </a:r>
            <a:br>
              <a:rPr lang="pl-PL" sz="1800" dirty="0"/>
            </a:br>
            <a:r>
              <a:rPr lang="pl-PL" sz="1800" dirty="0"/>
              <a:t>w </a:t>
            </a:r>
            <a:r>
              <a:rPr lang="pl-PL" sz="1800" dirty="0" smtClean="0"/>
              <a:t>roku 2018 wyniosła</a:t>
            </a:r>
            <a:r>
              <a:rPr lang="pl-PL" sz="1800" dirty="0"/>
              <a:t>: </a:t>
            </a:r>
            <a:r>
              <a:rPr lang="pl-PL" sz="1800" b="1" dirty="0" smtClean="0">
                <a:solidFill>
                  <a:srgbClr val="FF0000"/>
                </a:solidFill>
              </a:rPr>
              <a:t>392.585,39 </a:t>
            </a:r>
            <a:r>
              <a:rPr lang="pl-PL" sz="1800" b="1" dirty="0">
                <a:solidFill>
                  <a:srgbClr val="FF0000"/>
                </a:solidFill>
              </a:rPr>
              <a:t>zł</a:t>
            </a:r>
            <a:r>
              <a:rPr lang="pl-PL" sz="1800" dirty="0"/>
              <a:t> za </a:t>
            </a:r>
            <a:r>
              <a:rPr lang="pl-PL" sz="1800" b="1" dirty="0" smtClean="0">
                <a:solidFill>
                  <a:srgbClr val="FF0000"/>
                </a:solidFill>
              </a:rPr>
              <a:t>104 </a:t>
            </a:r>
            <a:r>
              <a:rPr lang="pl-PL" sz="1800" dirty="0"/>
              <a:t>uczestników</a:t>
            </a:r>
          </a:p>
          <a:p>
            <a:pPr marL="0" indent="0">
              <a:buNone/>
            </a:pPr>
            <a:endParaRPr lang="pl-PL" sz="2000" dirty="0"/>
          </a:p>
        </p:txBody>
      </p:sp>
      <p:pic>
        <p:nvPicPr>
          <p:cNvPr id="5" name="Obraz 4" descr="j032104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589240"/>
            <a:ext cx="1475798" cy="10527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48423415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340768"/>
            <a:ext cx="8385175" cy="5231482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3200" dirty="0">
                <a:latin typeface="Arial Black" charset="0"/>
                <a:cs typeface="+mj-cs"/>
              </a:rPr>
              <a:t/>
            </a:r>
            <a:br>
              <a:rPr lang="pl-PL" sz="3200" dirty="0">
                <a:latin typeface="Arial Black" charset="0"/>
                <a:cs typeface="+mj-cs"/>
              </a:rPr>
            </a:br>
            <a:endParaRPr lang="pl-PL" sz="3200" dirty="0">
              <a:latin typeface="Arial Black" charset="0"/>
              <a:cs typeface="+mj-cs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142875" y="1571625"/>
            <a:ext cx="870267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Od 01.01.2019 do 31.10.2019 roku w ramach środków KFS wsparcie otrzymało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57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pracodawców na przeszkolenie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208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osób, w tym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Pracodawców z gminy Kamieniec Ząbkowicki, na przeszkolenie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29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4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W analogicznym okresie 2018 roku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ramach środków KFS wsparcie otrzymało </a:t>
            </a:r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pracodawców na przeszkolenie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101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osób, w tym </a:t>
            </a:r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Pracodawców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z gminy Kamieniec Ząbkowicki, na przeszkolenie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26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osób.</a:t>
            </a:r>
            <a:endParaRPr lang="pl-PL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467544" y="404664"/>
            <a:ext cx="7992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dirty="0" smtClean="0">
                <a:solidFill>
                  <a:srgbClr val="DBDB00"/>
                </a:solidFill>
                <a:latin typeface="Arial Black" charset="0"/>
              </a:rPr>
              <a:t>Krajowy Fundusz Szkoleniowy </a:t>
            </a:r>
            <a:endParaRPr lang="pl-PL" sz="3200" dirty="0"/>
          </a:p>
        </p:txBody>
      </p:sp>
      <p:pic>
        <p:nvPicPr>
          <p:cNvPr id="3" name="Obraz 2" descr="-1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48264" y="5497092"/>
            <a:ext cx="1944216" cy="11877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706957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zabkowiceslaskie.praca.gov.pl</a:t>
            </a:r>
            <a:endParaRPr lang="en-US" dirty="0"/>
          </a:p>
        </p:txBody>
      </p:sp>
      <p:sp>
        <p:nvSpPr>
          <p:cNvPr id="5" name="Prostokąt 4"/>
          <p:cNvSpPr/>
          <p:nvPr/>
        </p:nvSpPr>
        <p:spPr>
          <a:xfrm>
            <a:off x="659165" y="305098"/>
            <a:ext cx="76626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 smtClean="0">
                <a:solidFill>
                  <a:srgbClr val="000090"/>
                </a:solidFill>
              </a:rPr>
              <a:t>Liczba odmów propozycji pracy, stażu </a:t>
            </a:r>
            <a:br>
              <a:rPr lang="pl-PL" b="1" dirty="0" smtClean="0">
                <a:solidFill>
                  <a:srgbClr val="000090"/>
                </a:solidFill>
              </a:rPr>
            </a:br>
            <a:r>
              <a:rPr lang="pl-PL" b="1" dirty="0" smtClean="0">
                <a:solidFill>
                  <a:srgbClr val="000090"/>
                </a:solidFill>
              </a:rPr>
              <a:t>w okresie od 01.01.2018 do 31.12.2018</a:t>
            </a:r>
            <a:endParaRPr lang="pl-PL" dirty="0">
              <a:solidFill>
                <a:srgbClr val="000090"/>
              </a:solidFill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20782786"/>
              </p:ext>
            </p:extLst>
          </p:nvPr>
        </p:nvGraphicFramePr>
        <p:xfrm>
          <a:off x="310799" y="1173249"/>
          <a:ext cx="8285840" cy="48298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816975"/>
                <a:gridCol w="1961967"/>
                <a:gridCol w="1435438"/>
                <a:gridCol w="2071460"/>
              </a:tblGrid>
              <a:tr h="1352395">
                <a:tc>
                  <a:txBody>
                    <a:bodyPr/>
                    <a:lstStyle/>
                    <a:p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400" dirty="0" smtClean="0"/>
                    </a:p>
                    <a:p>
                      <a:pPr algn="ctr"/>
                      <a:r>
                        <a:rPr lang="pl-PL" sz="1400" dirty="0" smtClean="0"/>
                        <a:t>ogółem odmów propozycji </a:t>
                      </a:r>
                      <a:br>
                        <a:rPr lang="pl-PL" sz="1400" dirty="0" smtClean="0"/>
                      </a:br>
                      <a:r>
                        <a:rPr lang="pl-PL" sz="1400" dirty="0" smtClean="0"/>
                        <a:t>(pracy, stażu)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400" dirty="0" smtClean="0"/>
                    </a:p>
                    <a:p>
                      <a:pPr algn="ctr"/>
                      <a:endParaRPr lang="pl-PL" sz="1400" dirty="0" smtClean="0"/>
                    </a:p>
                    <a:p>
                      <a:pPr algn="ctr"/>
                      <a:r>
                        <a:rPr lang="pl-PL" sz="1400" dirty="0" smtClean="0"/>
                        <a:t>brak dojazdu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/>
                        <a:t>Inne przyczyny:</a:t>
                      </a:r>
                      <a:r>
                        <a:rPr lang="pl-PL" sz="1400" baseline="0" dirty="0" smtClean="0"/>
                        <a:t> stan zdrowia, opieka nad dzieckiem, brak kwalifikacji, brak predyspozycji, inna praca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75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Powiat</a:t>
                      </a:r>
                      <a:r>
                        <a:rPr lang="pl-PL" sz="1400" baseline="0" dirty="0" smtClean="0"/>
                        <a:t> ząbkowicki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2976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2274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702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75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Gmina Kamieniec Ząbkowicki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263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236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27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75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Gmina Bardo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270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197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73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75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Gmina Złoty Stok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499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448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51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75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Gmina Ząbkowice Śląskie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958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554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404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75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Gmina Ciepłowody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246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226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20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75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Gmina Stoszowice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85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82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3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75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Gmina Ziębice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655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531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124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xmlns="" val="8343597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zabkowiceslaskie.praca.gov.pl</a:t>
            </a:r>
            <a:endParaRPr lang="en-US" dirty="0"/>
          </a:p>
        </p:txBody>
      </p:sp>
      <p:sp>
        <p:nvSpPr>
          <p:cNvPr id="5" name="Prostokąt 4"/>
          <p:cNvSpPr/>
          <p:nvPr/>
        </p:nvSpPr>
        <p:spPr>
          <a:xfrm>
            <a:off x="659165" y="305098"/>
            <a:ext cx="77319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 smtClean="0">
                <a:solidFill>
                  <a:srgbClr val="000090"/>
                </a:solidFill>
              </a:rPr>
              <a:t>Liczba odmów propozycji pracy, stażu </a:t>
            </a:r>
            <a:br>
              <a:rPr lang="pl-PL" b="1" dirty="0" smtClean="0">
                <a:solidFill>
                  <a:srgbClr val="000090"/>
                </a:solidFill>
              </a:rPr>
            </a:br>
            <a:r>
              <a:rPr lang="pl-PL" b="1" dirty="0" smtClean="0">
                <a:solidFill>
                  <a:srgbClr val="000090"/>
                </a:solidFill>
              </a:rPr>
              <a:t>w okresie od 01.01.2019 do 31.08.2019</a:t>
            </a:r>
            <a:endParaRPr lang="pl-PL" dirty="0">
              <a:solidFill>
                <a:srgbClr val="000090"/>
              </a:solidFill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80424790"/>
              </p:ext>
            </p:extLst>
          </p:nvPr>
        </p:nvGraphicFramePr>
        <p:xfrm>
          <a:off x="310799" y="1173249"/>
          <a:ext cx="8285840" cy="48298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816975"/>
                <a:gridCol w="1961967"/>
                <a:gridCol w="1435438"/>
                <a:gridCol w="2071460"/>
              </a:tblGrid>
              <a:tr h="1352395">
                <a:tc>
                  <a:txBody>
                    <a:bodyPr/>
                    <a:lstStyle/>
                    <a:p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400" dirty="0" smtClean="0"/>
                    </a:p>
                    <a:p>
                      <a:pPr algn="ctr"/>
                      <a:r>
                        <a:rPr lang="pl-PL" sz="1400" dirty="0" smtClean="0"/>
                        <a:t>ogółem odmów propozycji </a:t>
                      </a:r>
                      <a:br>
                        <a:rPr lang="pl-PL" sz="1400" dirty="0" smtClean="0"/>
                      </a:br>
                      <a:r>
                        <a:rPr lang="pl-PL" sz="1400" dirty="0" smtClean="0"/>
                        <a:t>(pracy, stażu)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400" dirty="0" smtClean="0"/>
                    </a:p>
                    <a:p>
                      <a:pPr algn="ctr"/>
                      <a:endParaRPr lang="pl-PL" sz="1400" dirty="0" smtClean="0"/>
                    </a:p>
                    <a:p>
                      <a:pPr algn="ctr"/>
                      <a:r>
                        <a:rPr lang="pl-PL" sz="1400" dirty="0" smtClean="0"/>
                        <a:t>brak dojazdu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/>
                        <a:t>Inne przyczyny:</a:t>
                      </a:r>
                      <a:r>
                        <a:rPr lang="pl-PL" sz="1400" baseline="0" dirty="0" smtClean="0"/>
                        <a:t> stan zdrowia, opieka nad dzieckiem, brak kwalifikacji, brak predyspozycji, inna praca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75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Powiat</a:t>
                      </a:r>
                      <a:r>
                        <a:rPr lang="pl-PL" sz="1400" baseline="0" dirty="0" smtClean="0"/>
                        <a:t> ząbkowicki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3126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2567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559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75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Gmina Kamieniec Ząbkowicki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135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132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3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75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Gmina Bardo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178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155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23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75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Gmina Złoty Stok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415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394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21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75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Gmina Ząbkowice Śląskie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1000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636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364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75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Gmina Ciepłowody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210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202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8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75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Gmina Stoszowice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233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207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26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75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Gmina Ziębice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955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841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Cambria"/>
                          <a:cs typeface="Cambria"/>
                        </a:rPr>
                        <a:t>114</a:t>
                      </a:r>
                      <a:endParaRPr lang="pl-PL" sz="140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xmlns="" val="417197871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/>
            </a:r>
            <a:b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pl-PL" sz="36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/>
            </a:r>
            <a:br>
              <a:rPr lang="pl-PL" sz="3600" dirty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/>
            </a:r>
            <a:b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pl-PL" sz="36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/>
            </a:r>
            <a:br>
              <a:rPr lang="pl-PL" sz="3600" dirty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/>
            </a:r>
            <a:b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pl-PL" sz="36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/>
            </a:r>
            <a:br>
              <a:rPr lang="pl-PL" sz="3600" dirty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Dziękuję za uwagę</a:t>
            </a:r>
            <a:endParaRPr lang="pl-PL" sz="36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6096749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PPT_DBNAME" val="sesja kamieniec 2018_[20191128095731530].mdb"/>
  <p:tag name="ARS_RESPONSE_PERSONNUM" val="1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SLIDE_DUENO" val="100"/>
  <p:tag name="ARS_SLIDE_PARTICIPANTNUM" val="100"/>
  <p:tag name="ARS_SLIDE_SUBMITNUM" val="0"/>
  <p:tag name="ARS_SLIDE_CORRECTNUM" val="0"/>
  <p:tag name="ARS_SLIDE_VOTEMEAN" val="0"/>
</p:tagLst>
</file>

<file path=ppt/theme/theme1.xml><?xml version="1.0" encoding="utf-8"?>
<a:theme xmlns:a="http://schemas.openxmlformats.org/drawingml/2006/main" name="Warstwy szkła">
  <a:themeElements>
    <a:clrScheme name="Warstwy szkła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Warstwy szkła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arstwy szkła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rstwy szkła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Warstwy szkła">
  <a:themeElements>
    <a:clrScheme name="Warstwy szkła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Warstwy szkła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arstwy szkła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rstwy szkła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6040</TotalTime>
  <Words>1452</Words>
  <Application>Microsoft Office PowerPoint</Application>
  <PresentationFormat>Pokaz na ekranie (4:3)</PresentationFormat>
  <Paragraphs>836</Paragraphs>
  <Slides>26</Slides>
  <Notes>21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26</vt:i4>
      </vt:variant>
    </vt:vector>
  </HeadingPairs>
  <TitlesOfParts>
    <vt:vector size="28" baseType="lpstr">
      <vt:lpstr>Warstwy szkła</vt:lpstr>
      <vt:lpstr>1_Warstwy szkła</vt:lpstr>
      <vt:lpstr>INFORMACJA   dotycząca stanu bezrobocia  w Gminie Kamieniec Ząbkowicki   stan na dzień 31 października 2019 roku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            </vt:lpstr>
      <vt:lpstr>           </vt:lpstr>
      <vt:lpstr>         </vt:lpstr>
      <vt:lpstr>               </vt:lpstr>
      <vt:lpstr>            </vt:lpstr>
      <vt:lpstr>                </vt:lpstr>
      <vt:lpstr>Slajd 19</vt:lpstr>
      <vt:lpstr>            </vt:lpstr>
      <vt:lpstr>Slajd 21</vt:lpstr>
      <vt:lpstr>Centrum Integracji Społecznej  </vt:lpstr>
      <vt:lpstr>                </vt:lpstr>
      <vt:lpstr>Slajd 24</vt:lpstr>
      <vt:lpstr>Slajd 25</vt:lpstr>
      <vt:lpstr>      Dziękuję za uwagę</vt:lpstr>
    </vt:vector>
  </TitlesOfParts>
  <Company>PUP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PUP</dc:creator>
  <cp:lastModifiedBy>bchodasewicz</cp:lastModifiedBy>
  <cp:revision>678</cp:revision>
  <cp:lastPrinted>2019-11-27T11:11:16Z</cp:lastPrinted>
  <dcterms:created xsi:type="dcterms:W3CDTF">2007-09-26T05:55:24Z</dcterms:created>
  <dcterms:modified xsi:type="dcterms:W3CDTF">2019-11-28T09:36:38Z</dcterms:modified>
</cp:coreProperties>
</file>