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</p:sldMasterIdLst>
  <p:notesMasterIdLst>
    <p:notesMasterId r:id="rId95"/>
  </p:notesMasterIdLst>
  <p:sldIdLst>
    <p:sldId id="256" r:id="rId2"/>
    <p:sldId id="257" r:id="rId3"/>
    <p:sldId id="263" r:id="rId4"/>
    <p:sldId id="264" r:id="rId5"/>
    <p:sldId id="260" r:id="rId6"/>
    <p:sldId id="262" r:id="rId7"/>
    <p:sldId id="407" r:id="rId8"/>
    <p:sldId id="266" r:id="rId9"/>
    <p:sldId id="268" r:id="rId10"/>
    <p:sldId id="340" r:id="rId11"/>
    <p:sldId id="328" r:id="rId12"/>
    <p:sldId id="413" r:id="rId13"/>
    <p:sldId id="330" r:id="rId14"/>
    <p:sldId id="414" r:id="rId15"/>
    <p:sldId id="336" r:id="rId16"/>
    <p:sldId id="271" r:id="rId17"/>
    <p:sldId id="272" r:id="rId18"/>
    <p:sldId id="372" r:id="rId19"/>
    <p:sldId id="361" r:id="rId20"/>
    <p:sldId id="412" r:id="rId21"/>
    <p:sldId id="368" r:id="rId22"/>
    <p:sldId id="273" r:id="rId23"/>
    <p:sldId id="274" r:id="rId24"/>
    <p:sldId id="275" r:id="rId25"/>
    <p:sldId id="276" r:id="rId26"/>
    <p:sldId id="278" r:id="rId27"/>
    <p:sldId id="342" r:id="rId28"/>
    <p:sldId id="354" r:id="rId29"/>
    <p:sldId id="355" r:id="rId30"/>
    <p:sldId id="369" r:id="rId31"/>
    <p:sldId id="282" r:id="rId32"/>
    <p:sldId id="370" r:id="rId33"/>
    <p:sldId id="371" r:id="rId34"/>
    <p:sldId id="343" r:id="rId35"/>
    <p:sldId id="388" r:id="rId36"/>
    <p:sldId id="366" r:id="rId37"/>
    <p:sldId id="286" r:id="rId38"/>
    <p:sldId id="287" r:id="rId39"/>
    <p:sldId id="303" r:id="rId40"/>
    <p:sldId id="415" r:id="rId41"/>
    <p:sldId id="416" r:id="rId42"/>
    <p:sldId id="406" r:id="rId43"/>
    <p:sldId id="378" r:id="rId44"/>
    <p:sldId id="304" r:id="rId45"/>
    <p:sldId id="331" r:id="rId46"/>
    <p:sldId id="288" r:id="rId47"/>
    <p:sldId id="295" r:id="rId48"/>
    <p:sldId id="296" r:id="rId49"/>
    <p:sldId id="298" r:id="rId50"/>
    <p:sldId id="395" r:id="rId51"/>
    <p:sldId id="348" r:id="rId52"/>
    <p:sldId id="404" r:id="rId53"/>
    <p:sldId id="398" r:id="rId54"/>
    <p:sldId id="305" r:id="rId55"/>
    <p:sldId id="306" r:id="rId56"/>
    <p:sldId id="332" r:id="rId57"/>
    <p:sldId id="380" r:id="rId58"/>
    <p:sldId id="390" r:id="rId59"/>
    <p:sldId id="381" r:id="rId60"/>
    <p:sldId id="402" r:id="rId61"/>
    <p:sldId id="312" r:id="rId62"/>
    <p:sldId id="382" r:id="rId63"/>
    <p:sldId id="313" r:id="rId64"/>
    <p:sldId id="362" r:id="rId65"/>
    <p:sldId id="353" r:id="rId66"/>
    <p:sldId id="364" r:id="rId67"/>
    <p:sldId id="359" r:id="rId68"/>
    <p:sldId id="311" r:id="rId69"/>
    <p:sldId id="315" r:id="rId70"/>
    <p:sldId id="389" r:id="rId71"/>
    <p:sldId id="375" r:id="rId72"/>
    <p:sldId id="396" r:id="rId73"/>
    <p:sldId id="405" r:id="rId74"/>
    <p:sldId id="397" r:id="rId75"/>
    <p:sldId id="411" r:id="rId76"/>
    <p:sldId id="351" r:id="rId77"/>
    <p:sldId id="387" r:id="rId78"/>
    <p:sldId id="350" r:id="rId79"/>
    <p:sldId id="358" r:id="rId80"/>
    <p:sldId id="409" r:id="rId81"/>
    <p:sldId id="410" r:id="rId82"/>
    <p:sldId id="399" r:id="rId83"/>
    <p:sldId id="400" r:id="rId84"/>
    <p:sldId id="401" r:id="rId85"/>
    <p:sldId id="383" r:id="rId86"/>
    <p:sldId id="391" r:id="rId87"/>
    <p:sldId id="392" r:id="rId88"/>
    <p:sldId id="393" r:id="rId89"/>
    <p:sldId id="394" r:id="rId90"/>
    <p:sldId id="316" r:id="rId91"/>
    <p:sldId id="318" r:id="rId92"/>
    <p:sldId id="408" r:id="rId93"/>
    <p:sldId id="322" r:id="rId94"/>
  </p:sldIdLst>
  <p:sldSz cx="9144000" cy="6858000" type="screen4x3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50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A71BC-5AA6-4830-9D4D-4E1274F3EF6C}" type="datetimeFigureOut">
              <a:rPr lang="pl-PL" smtClean="0"/>
              <a:t>2019-05-28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91463-2BDA-4364-A714-A5D9A03C0C1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3969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E0D21-070C-4136-B23C-43D1FE9D9351}" type="slidenum">
              <a:rPr lang="pl-PL" smtClean="0"/>
              <a:pPr/>
              <a:t>30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0169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1E0D21-070C-4136-B23C-43D1FE9D9351}" type="slidenum">
              <a:rPr lang="pl-PL" smtClean="0"/>
              <a:pPr/>
              <a:t>67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149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019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188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564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760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0662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35384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7747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184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45172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52086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602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89265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58847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0311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998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6242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2EC9D-B45A-4C30-923E-C25C3E02E7CD}" type="datetimeFigureOut">
              <a:rPr lang="pl-PL" smtClean="0"/>
              <a:pPr/>
              <a:t>2019-05-28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DBEF5F5-6FF2-4602-A652-DEAAC9D8CA8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1362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  <p:sldLayoutId id="2147483868" r:id="rId12"/>
    <p:sldLayoutId id="2147483869" r:id="rId13"/>
    <p:sldLayoutId id="2147483870" r:id="rId14"/>
    <p:sldLayoutId id="2147483871" r:id="rId15"/>
    <p:sldLayoutId id="2147483872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facebook.com/edukacyjny.zakatek?__tn__=,dK*F-R&amp;eid=ARBwrkwsQfNckAbSUf84wAv-FsF2bUWGevqrTdh9PSkB3oI0Pa5MRmU1irJFDms6B3LIoQDtd35zwIlD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8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1.jpg"/><Relationship Id="rId4" Type="http://schemas.openxmlformats.org/officeDocument/2006/relationships/image" Target="../media/image120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4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4.jpeg"/><Relationship Id="rId4" Type="http://schemas.openxmlformats.org/officeDocument/2006/relationships/image" Target="../media/image133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4.jpeg"/><Relationship Id="rId4" Type="http://schemas.openxmlformats.org/officeDocument/2006/relationships/image" Target="../media/image143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9.jpeg"/><Relationship Id="rId5" Type="http://schemas.openxmlformats.org/officeDocument/2006/relationships/image" Target="../media/image148.jpeg"/><Relationship Id="rId4" Type="http://schemas.openxmlformats.org/officeDocument/2006/relationships/image" Target="../media/image147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eg"/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3.jpeg"/><Relationship Id="rId4" Type="http://schemas.openxmlformats.org/officeDocument/2006/relationships/image" Target="../media/image152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eg"/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7.jpeg"/><Relationship Id="rId4" Type="http://schemas.openxmlformats.org/officeDocument/2006/relationships/image" Target="../media/image156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0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g"/><Relationship Id="rId2" Type="http://schemas.openxmlformats.org/officeDocument/2006/relationships/image" Target="../media/image161.jpg"/><Relationship Id="rId1" Type="http://schemas.openxmlformats.org/officeDocument/2006/relationships/slideLayout" Target="../slideLayouts/slideLayout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eg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1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e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6.jpeg"/><Relationship Id="rId4" Type="http://schemas.openxmlformats.org/officeDocument/2006/relationships/image" Target="../media/image175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Natalia\Downloads\niepodlegla%20skrot.mpg" TargetMode="Externa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76864" y="354227"/>
            <a:ext cx="7471599" cy="1708308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b="1" dirty="0" smtClean="0"/>
              <a:t/>
            </a:r>
            <a:br>
              <a:rPr lang="pl-PL" b="1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b="1" dirty="0" smtClean="0"/>
              <a:t> SESJA RADY GMINY 28.05.2019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87624" y="4581128"/>
            <a:ext cx="7848872" cy="1368152"/>
          </a:xfrm>
        </p:spPr>
        <p:txBody>
          <a:bodyPr>
            <a:noAutofit/>
          </a:bodyPr>
          <a:lstStyle/>
          <a:p>
            <a:pPr algn="ctr"/>
            <a:endParaRPr lang="pl-PL" sz="2800" dirty="0" smtClean="0"/>
          </a:p>
          <a:p>
            <a:pPr algn="ctr"/>
            <a:r>
              <a:rPr lang="pl-PL" sz="2800" dirty="0" smtClean="0"/>
              <a:t>DZIAŁALNOŚĆ KULTURALNA NA TERENIE GMINY, WYPOCZYNEK LETNI DZIECI </a:t>
            </a:r>
          </a:p>
          <a:p>
            <a:pPr algn="ctr"/>
            <a:r>
              <a:rPr lang="pl-PL" sz="2800" dirty="0" smtClean="0"/>
              <a:t>I MŁODZIEŻY</a:t>
            </a:r>
          </a:p>
          <a:p>
            <a:endParaRPr lang="pl-PL" sz="28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271" y="2062535"/>
            <a:ext cx="3236784" cy="3055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404664"/>
            <a:ext cx="6408712" cy="1503040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/>
              <a:t>Głównym zadaniem Gminnego Centrum Kultury jest działalność kulturalna, biblioteczna </a:t>
            </a:r>
            <a:br>
              <a:rPr lang="pl-PL" sz="2800" b="1" dirty="0"/>
            </a:br>
            <a:r>
              <a:rPr lang="pl-PL" sz="2800" b="1" dirty="0"/>
              <a:t>i organizacja ruchu turystycznego po Zespole Pałacowo – Parkowym</a:t>
            </a: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.</a:t>
            </a:r>
            <a:r>
              <a:rPr lang="pl-PL" sz="2800" dirty="0"/>
              <a:t/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2924944"/>
            <a:ext cx="7632848" cy="3196952"/>
          </a:xfrm>
        </p:spPr>
        <p:txBody>
          <a:bodyPr>
            <a:normAutofit fontScale="77500" lnSpcReduction="20000"/>
          </a:bodyPr>
          <a:lstStyle/>
          <a:p>
            <a:endParaRPr lang="pl-PL" dirty="0" smtClean="0"/>
          </a:p>
          <a:p>
            <a:pPr>
              <a:buNone/>
            </a:pPr>
            <a:r>
              <a:rPr lang="pl-PL" sz="2400" dirty="0" smtClean="0"/>
              <a:t>W </a:t>
            </a:r>
            <a:r>
              <a:rPr lang="pl-PL" sz="2400" dirty="0"/>
              <a:t>Gminnym Centrum Kultury odbywają się różne zajęcia dla </a:t>
            </a:r>
            <a:r>
              <a:rPr lang="pl-PL" sz="2400" dirty="0" smtClean="0"/>
              <a:t>dzieci, </a:t>
            </a:r>
            <a:endParaRPr lang="pl-PL" sz="2400" dirty="0"/>
          </a:p>
          <a:p>
            <a:pPr>
              <a:buNone/>
            </a:pPr>
            <a:r>
              <a:rPr lang="pl-PL" sz="2400" dirty="0" smtClean="0"/>
              <a:t>młodzieży</a:t>
            </a:r>
            <a:r>
              <a:rPr lang="pl-PL" sz="2400" dirty="0"/>
              <a:t>, a także dla dorosłych. </a:t>
            </a:r>
            <a:endParaRPr lang="pl-PL" sz="2400" dirty="0" smtClean="0"/>
          </a:p>
          <a:p>
            <a:pPr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b="1" dirty="0" smtClean="0"/>
              <a:t>Zajęcia dla dzieci:</a:t>
            </a:r>
          </a:p>
          <a:p>
            <a:pPr>
              <a:buNone/>
            </a:pPr>
            <a:endParaRPr lang="pl-PL" sz="2400" dirty="0"/>
          </a:p>
          <a:p>
            <a:r>
              <a:rPr lang="pl-PL" sz="2400" dirty="0" smtClean="0"/>
              <a:t>Zajęcia </a:t>
            </a:r>
            <a:r>
              <a:rPr lang="pl-PL" sz="2400" dirty="0"/>
              <a:t>taneczne</a:t>
            </a:r>
          </a:p>
          <a:p>
            <a:r>
              <a:rPr lang="pl-PL" sz="2400" dirty="0" smtClean="0"/>
              <a:t>Warsztaty </a:t>
            </a:r>
            <a:r>
              <a:rPr lang="pl-PL" sz="2400" dirty="0" err="1" smtClean="0"/>
              <a:t>plastyczno</a:t>
            </a:r>
            <a:r>
              <a:rPr lang="pl-PL" sz="2400" dirty="0" smtClean="0"/>
              <a:t> – techniczne</a:t>
            </a:r>
            <a:endParaRPr lang="pl-PL" sz="2200" dirty="0" smtClean="0"/>
          </a:p>
          <a:p>
            <a:r>
              <a:rPr lang="pl-PL" sz="2200" dirty="0" smtClean="0"/>
              <a:t>Dyskoteki, poranki i wieczory filmowe, spektakle</a:t>
            </a:r>
            <a:endParaRPr lang="pl-PL" sz="2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907704" y="476672"/>
            <a:ext cx="6347714" cy="1320800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Warsztaty plastyczno-techniczne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045" y="3974116"/>
            <a:ext cx="3689454" cy="2459635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290" y="1364700"/>
            <a:ext cx="3172667" cy="2115111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045" y="1364699"/>
            <a:ext cx="3172667" cy="211511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30" y="3974117"/>
            <a:ext cx="3689452" cy="2459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7715200" cy="1282154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Warsztaty plastyczno-techniczne</a:t>
            </a:r>
            <a:br>
              <a:rPr lang="pl-PL" b="1" dirty="0" smtClean="0"/>
            </a:br>
            <a:r>
              <a:rPr lang="pl-PL" b="1" dirty="0" smtClean="0"/>
              <a:t> dla dzieci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27" y="3855566"/>
            <a:ext cx="3764047" cy="2509365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52" y="1584943"/>
            <a:ext cx="4053016" cy="2702011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24" y="1584943"/>
            <a:ext cx="3080951" cy="2053967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483" y="4559112"/>
            <a:ext cx="3219732" cy="214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89189" y="692696"/>
            <a:ext cx="5000367" cy="765401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/>
              <a:t>Zajęcia taneczne</a:t>
            </a:r>
            <a:br>
              <a:rPr lang="pl-PL" b="1" dirty="0"/>
            </a:br>
            <a:endParaRPr lang="pl-PL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4479372" y="1821323"/>
            <a:ext cx="33810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b="1" dirty="0" smtClean="0"/>
              <a:t>W każdy piątek w GCK</a:t>
            </a:r>
          </a:p>
          <a:p>
            <a:endParaRPr lang="pl-PL" sz="2400" dirty="0"/>
          </a:p>
        </p:txBody>
      </p:sp>
      <p:pic>
        <p:nvPicPr>
          <p:cNvPr id="6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67" y="1585973"/>
            <a:ext cx="3197225" cy="2132694"/>
          </a:xfrm>
        </p:spPr>
      </p:pic>
      <p:pic>
        <p:nvPicPr>
          <p:cNvPr id="7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5423" y="3015546"/>
            <a:ext cx="5193222" cy="346414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Zajęcia dla dorosłych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65943" y="1772816"/>
            <a:ext cx="6347714" cy="388077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pl-PL" sz="2800" dirty="0" smtClean="0"/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Kurs komputerowy E - SENIOR 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Warsztaty twórcze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Joga</a:t>
            </a:r>
          </a:p>
          <a:p>
            <a:pPr algn="ctr">
              <a:lnSpc>
                <a:spcPct val="150000"/>
              </a:lnSpc>
            </a:pPr>
            <a:r>
              <a:rPr lang="pl-PL" sz="2800" dirty="0" smtClean="0"/>
              <a:t>Zumba</a:t>
            </a:r>
          </a:p>
          <a:p>
            <a:pPr algn="ctr">
              <a:lnSpc>
                <a:spcPct val="150000"/>
              </a:lnSpc>
            </a:pPr>
            <a:endParaRPr lang="pl-PL" sz="2800" dirty="0" smtClean="0"/>
          </a:p>
          <a:p>
            <a:pPr algn="ctr">
              <a:lnSpc>
                <a:spcPct val="150000"/>
              </a:lnSpc>
            </a:pPr>
            <a:endParaRPr lang="pl-PL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407968" cy="734558"/>
          </a:xfrm>
        </p:spPr>
        <p:txBody>
          <a:bodyPr/>
          <a:lstStyle/>
          <a:p>
            <a:r>
              <a:rPr lang="pl-PL" b="1" dirty="0" smtClean="0"/>
              <a:t>Kurs komputerowy E - SENIOR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63" y="1358668"/>
            <a:ext cx="3092212" cy="3767138"/>
          </a:xfrm>
        </p:spPr>
      </p:pic>
      <p:pic>
        <p:nvPicPr>
          <p:cNvPr id="3" name="Symbol zastępczy zawartości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740" y="1515187"/>
            <a:ext cx="2820644" cy="3767138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595" y="3102194"/>
            <a:ext cx="2583940" cy="345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6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457395" cy="784560"/>
          </a:xfrm>
        </p:spPr>
        <p:txBody>
          <a:bodyPr/>
          <a:lstStyle/>
          <a:p>
            <a:pPr algn="ctr"/>
            <a:r>
              <a:rPr lang="pl-PL" b="1" dirty="0" smtClean="0"/>
              <a:t>Warsztaty twórcze dla dorosłych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92" y="1578883"/>
            <a:ext cx="3197225" cy="213148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06777" y="1944668"/>
            <a:ext cx="2199501" cy="1466334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592" y="4423719"/>
            <a:ext cx="3314700" cy="220980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219" y="4423719"/>
            <a:ext cx="3314701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5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548680"/>
            <a:ext cx="6589200" cy="1280890"/>
          </a:xfrm>
        </p:spPr>
        <p:txBody>
          <a:bodyPr/>
          <a:lstStyle/>
          <a:p>
            <a:pPr algn="ctr"/>
            <a:r>
              <a:rPr lang="pl-PL" b="1" dirty="0" smtClean="0"/>
              <a:t>Zajęcia </a:t>
            </a:r>
            <a:r>
              <a:rPr lang="pl-PL" b="1" dirty="0" err="1" smtClean="0"/>
              <a:t>Hatha</a:t>
            </a:r>
            <a:r>
              <a:rPr lang="pl-PL" b="1" dirty="0" smtClean="0"/>
              <a:t> Joga</a:t>
            </a:r>
            <a:endParaRPr lang="pl-PL" b="1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332103" y="1336807"/>
            <a:ext cx="5308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 smtClean="0"/>
              <a:t>W każdy czwartek w GCK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251" y="2617697"/>
            <a:ext cx="3197225" cy="2192837"/>
          </a:xfrm>
        </p:spPr>
      </p:pic>
    </p:spTree>
    <p:extLst>
      <p:ext uri="{BB962C8B-B14F-4D97-AF65-F5344CB8AC3E}">
        <p14:creationId xmlns:p14="http://schemas.microsoft.com/office/powerpoint/2010/main" val="223895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ZUMBA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070" y="2446639"/>
            <a:ext cx="3674191" cy="2066732"/>
          </a:xfr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6" y="1985319"/>
            <a:ext cx="4311980" cy="3233984"/>
          </a:xfrm>
        </p:spPr>
      </p:pic>
    </p:spTree>
    <p:extLst>
      <p:ext uri="{BB962C8B-B14F-4D97-AF65-F5344CB8AC3E}">
        <p14:creationId xmlns:p14="http://schemas.microsoft.com/office/powerpoint/2010/main" val="253171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Współpraca z sołectwami                     i innymi organizacjami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83568" y="1340768"/>
            <a:ext cx="6513181" cy="439248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2000" dirty="0" smtClean="0"/>
              <a:t>  </a:t>
            </a:r>
          </a:p>
          <a:p>
            <a:pPr algn="ctr">
              <a:buNone/>
            </a:pPr>
            <a:endParaRPr lang="pl-PL" sz="2000" dirty="0" smtClean="0"/>
          </a:p>
          <a:p>
            <a:pPr algn="ctr">
              <a:buNone/>
            </a:pPr>
            <a:r>
              <a:rPr lang="pl-PL" sz="2000" dirty="0" smtClean="0"/>
              <a:t> Pracownicy GCK współorganizują także imprezy, które odbywają się w sołectwach na terenie całej gminy, szkołach, przedszkolach, świetlicach wiejskich i środowiskowych tj.:</a:t>
            </a:r>
          </a:p>
          <a:p>
            <a:r>
              <a:rPr lang="pl-PL" sz="2000" dirty="0" smtClean="0"/>
              <a:t>Zabawy karnawałowe, zabawy opłatkowe;</a:t>
            </a:r>
          </a:p>
          <a:p>
            <a:r>
              <a:rPr lang="pl-PL" sz="2000" dirty="0" smtClean="0"/>
              <a:t>Dzień Dziecka, Dzień Matki;</a:t>
            </a:r>
          </a:p>
          <a:p>
            <a:r>
              <a:rPr lang="pl-PL" sz="2000" dirty="0" smtClean="0"/>
              <a:t>Festyny wiejskie i rodzinne;</a:t>
            </a:r>
          </a:p>
          <a:p>
            <a:r>
              <a:rPr lang="pl-PL" sz="2000" dirty="0" smtClean="0"/>
              <a:t>Dożynki wiejskie;</a:t>
            </a:r>
          </a:p>
          <a:p>
            <a:r>
              <a:rPr lang="pl-PL" sz="2000" dirty="0" smtClean="0"/>
              <a:t>Mikołajki, spotkania wigilijne;</a:t>
            </a:r>
          </a:p>
          <a:p>
            <a:r>
              <a:rPr lang="pl-PL" sz="2000" dirty="0" smtClean="0"/>
              <a:t>Uroczystości państwowe oraz kościelne.</a:t>
            </a:r>
          </a:p>
          <a:p>
            <a:pPr>
              <a:buNone/>
            </a:pPr>
            <a:endParaRPr lang="pl-PL" sz="2000" dirty="0" smtClean="0"/>
          </a:p>
          <a:p>
            <a:endParaRPr lang="pl-PL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176972"/>
            <a:ext cx="2592288" cy="3456384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513" y="260648"/>
            <a:ext cx="3666133" cy="2749599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638" y="3176972"/>
            <a:ext cx="2571750" cy="3429000"/>
          </a:xfrm>
          <a:prstGeom prst="rect">
            <a:avLst/>
          </a:prstGeom>
        </p:spPr>
      </p:pic>
      <p:sp>
        <p:nvSpPr>
          <p:cNvPr id="2" name="pole tekstowe 1"/>
          <p:cNvSpPr txBox="1"/>
          <p:nvPr/>
        </p:nvSpPr>
        <p:spPr>
          <a:xfrm>
            <a:off x="6573795" y="634313"/>
            <a:ext cx="2273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Zabawy dla dzieci </a:t>
            </a:r>
          </a:p>
          <a:p>
            <a:r>
              <a:rPr lang="pl-PL" dirty="0" smtClean="0"/>
              <a:t>w sołectwach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8692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67823" y="260648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 smtClean="0"/>
              <a:t>GCK jako centrum spotkań</a:t>
            </a:r>
            <a:endParaRPr lang="pl-PL" sz="44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31679" y="1581448"/>
            <a:ext cx="7620000" cy="48006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dirty="0" smtClean="0"/>
          </a:p>
          <a:p>
            <a:pPr>
              <a:buNone/>
            </a:pPr>
            <a:r>
              <a:rPr lang="pl-PL" sz="2400" dirty="0" smtClean="0"/>
              <a:t>	W Gminnym Centrum Kultury mają swoje siedziby różne organizacje i stowarzyszenia: organizują spotkania, walne zebrania, szkolenia i imprezy okolicznościowe.</a:t>
            </a:r>
            <a:endParaRPr lang="pl-PL" dirty="0" smtClean="0"/>
          </a:p>
          <a:p>
            <a:r>
              <a:rPr lang="pl-PL" dirty="0" smtClean="0"/>
              <a:t>RKS </a:t>
            </a:r>
            <a:r>
              <a:rPr lang="pl-PL" dirty="0" err="1" smtClean="0"/>
              <a:t>Kross</a:t>
            </a:r>
            <a:r>
              <a:rPr lang="pl-PL" dirty="0" smtClean="0"/>
              <a:t> - Byczeń</a:t>
            </a:r>
          </a:p>
          <a:p>
            <a:r>
              <a:rPr lang="pl-PL" dirty="0" smtClean="0"/>
              <a:t>Gminne Koło Pszczelarzy </a:t>
            </a:r>
          </a:p>
          <a:p>
            <a:r>
              <a:rPr lang="pl-PL" dirty="0" smtClean="0"/>
              <a:t>Koło Łowieckie „Jeleń”</a:t>
            </a:r>
          </a:p>
          <a:p>
            <a:r>
              <a:rPr lang="pl-PL" dirty="0" smtClean="0"/>
              <a:t>Teatr Rodzice Dzieciom</a:t>
            </a:r>
          </a:p>
          <a:p>
            <a:r>
              <a:rPr lang="pl-PL" dirty="0" smtClean="0"/>
              <a:t>Psycholog terapii </a:t>
            </a:r>
            <a:r>
              <a:rPr lang="pl-PL" dirty="0"/>
              <a:t>d</a:t>
            </a:r>
            <a:r>
              <a:rPr lang="pl-PL" dirty="0" smtClean="0"/>
              <a:t>ziecięcej</a:t>
            </a:r>
          </a:p>
          <a:p>
            <a:r>
              <a:rPr lang="pl-PL" dirty="0" smtClean="0"/>
              <a:t>Klub AA</a:t>
            </a:r>
          </a:p>
          <a:p>
            <a:endParaRPr lang="pl-PL" dirty="0" smtClean="0"/>
          </a:p>
          <a:p>
            <a:endParaRPr lang="pl-PL" dirty="0" smtClean="0"/>
          </a:p>
          <a:p>
            <a:endParaRPr lang="pl-PL" dirty="0" smtClean="0"/>
          </a:p>
          <a:p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„Edukacyjny Zakątek”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pl-PL" dirty="0"/>
              <a:t>Centrum Rozwoju Dziecka </a:t>
            </a:r>
            <a:r>
              <a:rPr lang="pl-PL" dirty="0">
                <a:hlinkClick r:id="rId2"/>
              </a:rPr>
              <a:t>Edukacyjny Zakątek</a:t>
            </a:r>
            <a:r>
              <a:rPr lang="pl-PL" dirty="0"/>
              <a:t> proponuje bezpłatne konsultacje specjalistyczne z zakresu terapii logopedycznej i pedagogicznej a także dla dzieci sprawiających trudności wychowawcze zarówno w domu jak i w szkole</a:t>
            </a:r>
            <a:r>
              <a:rPr lang="pl-PL" dirty="0" smtClean="0"/>
              <a:t>. Bezpłatne </a:t>
            </a:r>
            <a:r>
              <a:rPr lang="pl-PL" dirty="0"/>
              <a:t>konsultacje odbywać się będą w każdy pierwszy i ostatni poniedziałek miesiąca w godzinach: 9:00 - 12:00.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2821385"/>
            <a:ext cx="3197225" cy="2397918"/>
          </a:xfrm>
        </p:spPr>
      </p:pic>
    </p:spTree>
    <p:extLst>
      <p:ext uri="{BB962C8B-B14F-4D97-AF65-F5344CB8AC3E}">
        <p14:creationId xmlns:p14="http://schemas.microsoft.com/office/powerpoint/2010/main" val="14561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b="1" dirty="0" smtClean="0"/>
              <a:t>Współpraca ze szkołami </a:t>
            </a:r>
            <a:br>
              <a:rPr lang="pl-PL" sz="3600" b="1" dirty="0" smtClean="0"/>
            </a:br>
            <a:r>
              <a:rPr lang="pl-PL" sz="3600" b="1" dirty="0" smtClean="0"/>
              <a:t>i przedszkolami</a:t>
            </a:r>
            <a:endParaRPr lang="pl-PL" sz="36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35696" y="1988840"/>
            <a:ext cx="6457219" cy="4320480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pl-PL" sz="1400" dirty="0" smtClean="0"/>
              <a:t>W GCK także przedszkola i szkoły organizują swoje uroczystości, takie jak:</a:t>
            </a:r>
          </a:p>
          <a:p>
            <a:pPr algn="ctr"/>
            <a:r>
              <a:rPr lang="pl-PL" sz="1400" dirty="0" smtClean="0"/>
              <a:t>Dzień Babci i Dziadka</a:t>
            </a:r>
          </a:p>
          <a:p>
            <a:pPr algn="ctr"/>
            <a:r>
              <a:rPr lang="pl-PL" sz="1400" dirty="0" smtClean="0"/>
              <a:t>Pierwszy Dzień Wiosny</a:t>
            </a:r>
          </a:p>
          <a:p>
            <a:pPr algn="ctr"/>
            <a:r>
              <a:rPr lang="pl-PL" sz="1400" dirty="0" smtClean="0"/>
              <a:t>Dzień Mamy i Taty</a:t>
            </a:r>
          </a:p>
          <a:p>
            <a:pPr algn="ctr"/>
            <a:r>
              <a:rPr lang="pl-PL" sz="1400" dirty="0" smtClean="0"/>
              <a:t>Festiwal Piosenki Przedszkolnej</a:t>
            </a:r>
          </a:p>
          <a:p>
            <a:pPr algn="ctr"/>
            <a:r>
              <a:rPr lang="pl-PL" sz="1400" dirty="0" smtClean="0"/>
              <a:t>Konkurs recytatorski</a:t>
            </a:r>
          </a:p>
          <a:p>
            <a:pPr algn="ctr"/>
            <a:r>
              <a:rPr lang="pl-PL" sz="1400" dirty="0" smtClean="0"/>
              <a:t>Zabawy karnawałowe itp.</a:t>
            </a:r>
          </a:p>
          <a:p>
            <a:pPr algn="ctr"/>
            <a:r>
              <a:rPr lang="pl-PL" sz="1400" dirty="0" smtClean="0"/>
              <a:t>Pikniki i festyny szkolne</a:t>
            </a:r>
            <a:endParaRPr lang="pl-PL" sz="1000" dirty="0" smtClean="0"/>
          </a:p>
          <a:p>
            <a:pPr algn="ctr"/>
            <a:endParaRPr lang="pl-PL" sz="1000" dirty="0" smtClean="0"/>
          </a:p>
          <a:p>
            <a:pPr marL="114300" indent="0" algn="ctr">
              <a:buNone/>
            </a:pPr>
            <a:r>
              <a:rPr lang="pl-PL" sz="1600" dirty="0" smtClean="0"/>
              <a:t>Gminne Centrum Kultury współpracuje przy realizacji wyżej wymienionych imprez. Pracownicy GCK pomagają przy nagłaśnianiu i prowadzeniu różnych wydarzeń w szkołach i przedszkolach.</a:t>
            </a:r>
          </a:p>
        </p:txBody>
      </p:sp>
    </p:spTree>
    <p:extLst>
      <p:ext uri="{BB962C8B-B14F-4D97-AF65-F5344CB8AC3E}">
        <p14:creationId xmlns:p14="http://schemas.microsoft.com/office/powerpoint/2010/main" val="388292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19672" y="1196752"/>
            <a:ext cx="6761085" cy="172819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000" b="1" dirty="0" smtClean="0"/>
              <a:t>Gminne Centrum Kultury jest głównym organizatorem </a:t>
            </a:r>
            <a:r>
              <a:rPr lang="pl-PL" sz="4000" b="1" dirty="0"/>
              <a:t> </a:t>
            </a:r>
            <a:r>
              <a:rPr lang="pl-PL" sz="4000" b="1" dirty="0" smtClean="0"/>
              <a:t>i koordynatorem imprez odbywających się w naszej Gminie.</a:t>
            </a:r>
            <a:endParaRPr lang="pl-PL" sz="4000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547664" y="3501008"/>
            <a:ext cx="7126560" cy="2497832"/>
          </a:xfrm>
        </p:spPr>
        <p:txBody>
          <a:bodyPr>
            <a:normAutofit/>
          </a:bodyPr>
          <a:lstStyle/>
          <a:p>
            <a:pPr algn="ctr"/>
            <a:r>
              <a:rPr lang="pl-PL" sz="4000" dirty="0" smtClean="0"/>
              <a:t>Od początku roku 2019 Gminne Centrum Kultury zorganizowało: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19012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459912" y="337924"/>
            <a:ext cx="5553664" cy="805656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100" b="1" dirty="0" smtClean="0"/>
              <a:t>Finał Wielkiej Orkiestry Świątecznej Pomocy – zebrano rekordową kwotę </a:t>
            </a:r>
            <a:r>
              <a:rPr lang="pl-PL" b="1" dirty="0" smtClean="0"/>
              <a:t>15 539,20 zł</a:t>
            </a:r>
            <a:endParaRPr lang="pl-PL" sz="3600" b="1" dirty="0"/>
          </a:p>
        </p:txBody>
      </p:sp>
      <p:sp>
        <p:nvSpPr>
          <p:cNvPr id="11" name="Symbol zastępczy tekstu 10"/>
          <p:cNvSpPr>
            <a:spLocks noGrp="1"/>
          </p:cNvSpPr>
          <p:nvPr>
            <p:ph type="body" idx="1"/>
          </p:nvPr>
        </p:nvSpPr>
        <p:spPr>
          <a:xfrm>
            <a:off x="467544" y="1844825"/>
            <a:ext cx="7272808" cy="576064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23569" y="1844825"/>
            <a:ext cx="4572001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smtClean="0"/>
              <a:t>Dziękujemy wolontariuszom, rodzicom, dyrektorom i nauczycielom Szkoły Podstawowej nr 1, Zespołu Szkół nr 2</a:t>
            </a:r>
          </a:p>
          <a:p>
            <a:r>
              <a:rPr lang="pl-PL" dirty="0" smtClean="0"/>
              <a:t> za </a:t>
            </a:r>
            <a:r>
              <a:rPr lang="pl-PL" dirty="0"/>
              <a:t>współpracę przy organizacji </a:t>
            </a:r>
            <a:r>
              <a:rPr lang="pl-PL" dirty="0" smtClean="0"/>
              <a:t>Finału.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9" y="3389301"/>
            <a:ext cx="3891912" cy="291893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330" y="2444989"/>
            <a:ext cx="4130632" cy="3097973"/>
          </a:xfrm>
        </p:spPr>
      </p:pic>
    </p:spTree>
    <p:extLst>
      <p:ext uri="{BB962C8B-B14F-4D97-AF65-F5344CB8AC3E}">
        <p14:creationId xmlns:p14="http://schemas.microsoft.com/office/powerpoint/2010/main" val="357074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930876" y="329514"/>
            <a:ext cx="7974227" cy="605481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sz="4300" b="1" dirty="0"/>
              <a:t>Spotkanie noworoczne dla mieszkańców naszej </a:t>
            </a:r>
            <a:r>
              <a:rPr lang="pl-PL" sz="4300" b="1" dirty="0" smtClean="0"/>
              <a:t>Gminy - </a:t>
            </a:r>
          </a:p>
          <a:p>
            <a:pPr marL="0" indent="0" algn="ctr">
              <a:buNone/>
            </a:pPr>
            <a:r>
              <a:rPr lang="pl-PL" sz="4300" b="1" dirty="0"/>
              <a:t>w</a:t>
            </a:r>
            <a:r>
              <a:rPr lang="pl-PL" sz="4300" b="1" dirty="0" smtClean="0"/>
              <a:t> programie:</a:t>
            </a:r>
          </a:p>
          <a:p>
            <a:pPr algn="ctr">
              <a:buFontTx/>
              <a:buChar char="-"/>
            </a:pPr>
            <a:r>
              <a:rPr lang="pl-PL" sz="4300" dirty="0"/>
              <a:t>Wyróżnienia dla </a:t>
            </a:r>
            <a:r>
              <a:rPr lang="pl-PL" sz="4000" dirty="0" smtClean="0"/>
              <a:t>przedsiębiorców za długoletnie prowadzenie działalności na terenie Gminy</a:t>
            </a:r>
            <a:endParaRPr lang="pl-PL" sz="4300" dirty="0"/>
          </a:p>
          <a:p>
            <a:pPr algn="ctr">
              <a:buFontTx/>
              <a:buChar char="-"/>
            </a:pPr>
            <a:r>
              <a:rPr lang="pl-PL" sz="4300" dirty="0" smtClean="0"/>
              <a:t>Pokaz tańca towarzyskiego</a:t>
            </a:r>
          </a:p>
          <a:p>
            <a:pPr algn="ctr">
              <a:buFontTx/>
              <a:buChar char="-"/>
            </a:pPr>
            <a:r>
              <a:rPr lang="pl-PL" sz="4300" dirty="0" smtClean="0"/>
              <a:t>Koncert zespołu „</a:t>
            </a:r>
            <a:r>
              <a:rPr lang="pl-PL" sz="4300" dirty="0" err="1" smtClean="0"/>
              <a:t>Wiolinek</a:t>
            </a:r>
            <a:r>
              <a:rPr lang="pl-PL" sz="4300" dirty="0" smtClean="0"/>
              <a:t>”</a:t>
            </a:r>
          </a:p>
          <a:p>
            <a:pPr algn="ctr">
              <a:buFontTx/>
              <a:buChar char="-"/>
            </a:pPr>
            <a:r>
              <a:rPr lang="pl-PL" sz="4300" dirty="0" smtClean="0"/>
              <a:t>Róża dla każdej z Pań z okazji zbliżającego się Dnia Kobiet</a:t>
            </a:r>
          </a:p>
          <a:p>
            <a:pPr algn="ctr">
              <a:buFontTx/>
              <a:buChar char="-"/>
            </a:pP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331867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205" y="218223"/>
            <a:ext cx="3197225" cy="2134317"/>
          </a:xfr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0395" y="275888"/>
            <a:ext cx="3197225" cy="2134317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623" y="4566206"/>
            <a:ext cx="3061287" cy="2040858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11" y="4105132"/>
            <a:ext cx="3057222" cy="204085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3808824" y="2529016"/>
            <a:ext cx="2620909" cy="191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56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Diecezjalny Turniej Szachowy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358" y="1944828"/>
            <a:ext cx="4365968" cy="3274475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111" y="1548714"/>
            <a:ext cx="3266399" cy="4355199"/>
          </a:xfrm>
        </p:spPr>
      </p:pic>
    </p:spTree>
    <p:extLst>
      <p:ext uri="{BB962C8B-B14F-4D97-AF65-F5344CB8AC3E}">
        <p14:creationId xmlns:p14="http://schemas.microsoft.com/office/powerpoint/2010/main" val="128718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47664" y="624110"/>
            <a:ext cx="6986736" cy="5829226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smtClean="0"/>
              <a:t>Gminne Centrum Kultury było jak co roku głównym organizatorem </a:t>
            </a:r>
            <a:br>
              <a:rPr lang="pl-PL" dirty="0" smtClean="0"/>
            </a:br>
            <a:r>
              <a:rPr lang="pl-PL" dirty="0" smtClean="0"/>
              <a:t>i koordynatorem zimowego wypoczynku dzieci i młodzieży.</a:t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Przy współpracy z Paniami ze świetlic wiejskich</a:t>
            </a:r>
            <a:br>
              <a:rPr lang="pl-PL" dirty="0" smtClean="0"/>
            </a:br>
            <a:r>
              <a:rPr lang="pl-PL" dirty="0" smtClean="0"/>
              <a:t> i środowiskowych, dzieci</a:t>
            </a:r>
            <a:br>
              <a:rPr lang="pl-PL" dirty="0" smtClean="0"/>
            </a:br>
            <a:r>
              <a:rPr lang="pl-PL" dirty="0" smtClean="0"/>
              <a:t> i młodzież z gminy Kamieniec Ząbkowicki, czas wolny od nauki spędzili wesoło i przyjemnie.</a:t>
            </a:r>
            <a:br>
              <a:rPr lang="pl-PL" dirty="0" smtClean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9310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2051720" y="332656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FERIE ZIMOWE 2019</a:t>
            </a:r>
            <a:br>
              <a:rPr lang="pl-PL" b="1" dirty="0" smtClean="0"/>
            </a:br>
            <a:r>
              <a:rPr lang="pl-PL" b="1" dirty="0" smtClean="0"/>
              <a:t>Plan ferii zimowych został zrealizowany w 100%.</a:t>
            </a:r>
            <a:endParaRPr lang="pl-PL" b="1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579" y="2010032"/>
            <a:ext cx="2817726" cy="3986009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576" y="2007711"/>
            <a:ext cx="2819367" cy="3988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1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1858791" y="623114"/>
            <a:ext cx="6347713" cy="1320800"/>
          </a:xfrm>
        </p:spPr>
        <p:txBody>
          <a:bodyPr/>
          <a:lstStyle/>
          <a:p>
            <a:pPr algn="ctr"/>
            <a:r>
              <a:rPr lang="pl-PL" b="1" dirty="0" smtClean="0"/>
              <a:t>W czasie ferii odbyły się:</a:t>
            </a:r>
            <a:endParaRPr lang="pl-PL" b="1" dirty="0"/>
          </a:p>
        </p:txBody>
      </p:sp>
      <p:sp>
        <p:nvSpPr>
          <p:cNvPr id="5" name="Symbol zastępczy tekstu 4"/>
          <p:cNvSpPr>
            <a:spLocks noGrp="1"/>
          </p:cNvSpPr>
          <p:nvPr>
            <p:ph type="body" idx="1"/>
          </p:nvPr>
        </p:nvSpPr>
        <p:spPr>
          <a:xfrm>
            <a:off x="5206313" y="2099060"/>
            <a:ext cx="3558248" cy="496234"/>
          </a:xfrm>
        </p:spPr>
        <p:txBody>
          <a:bodyPr/>
          <a:lstStyle/>
          <a:p>
            <a:pPr algn="ctr"/>
            <a:r>
              <a:rPr lang="pl-PL" sz="2400" dirty="0" smtClean="0"/>
              <a:t>Spotkanie z myśliwym</a:t>
            </a:r>
            <a:endParaRPr lang="pl-PL" sz="2400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82" y="1779748"/>
            <a:ext cx="4388665" cy="2925776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923" y="3546930"/>
            <a:ext cx="4388665" cy="2925776"/>
          </a:xfrm>
        </p:spPr>
      </p:pic>
    </p:spTree>
    <p:extLst>
      <p:ext uri="{BB962C8B-B14F-4D97-AF65-F5344CB8AC3E}">
        <p14:creationId xmlns:p14="http://schemas.microsoft.com/office/powerpoint/2010/main" val="11103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Wycieczka do kina:</a:t>
            </a:r>
            <a:endParaRPr lang="pl-PL" b="1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idx="1"/>
          </p:nvPr>
        </p:nvSpPr>
        <p:spPr>
          <a:xfrm>
            <a:off x="1945200" y="5157192"/>
            <a:ext cx="6589200" cy="1071810"/>
          </a:xfrm>
        </p:spPr>
        <p:txBody>
          <a:bodyPr/>
          <a:lstStyle/>
          <a:p>
            <a:r>
              <a:rPr lang="pl-PL" sz="2800" dirty="0" smtClean="0"/>
              <a:t>Dzieci obejrzały film „</a:t>
            </a:r>
            <a:r>
              <a:rPr lang="pl-PL" sz="2800" dirty="0" err="1" smtClean="0"/>
              <a:t>Ralph</a:t>
            </a:r>
            <a:r>
              <a:rPr lang="pl-PL" sz="2800" dirty="0" smtClean="0"/>
              <a:t> Demolka           w </a:t>
            </a:r>
            <a:r>
              <a:rPr lang="pl-PL" sz="2800" dirty="0" err="1" smtClean="0"/>
              <a:t>internecie</a:t>
            </a:r>
            <a:r>
              <a:rPr lang="pl-PL" sz="2800" dirty="0" smtClean="0"/>
              <a:t>”</a:t>
            </a:r>
            <a:endParaRPr lang="pl-PL" sz="2800" dirty="0"/>
          </a:p>
        </p:txBody>
      </p:sp>
      <p:pic>
        <p:nvPicPr>
          <p:cNvPr id="6" name="Symbol zastępczy zawartości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0" y="1473409"/>
            <a:ext cx="3999649" cy="2999737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925" y="1988737"/>
            <a:ext cx="4112958" cy="3084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03579" y="306103"/>
            <a:ext cx="6316637" cy="937811"/>
          </a:xfrm>
        </p:spPr>
        <p:txBody>
          <a:bodyPr>
            <a:normAutofit/>
          </a:bodyPr>
          <a:lstStyle/>
          <a:p>
            <a:pPr algn="ctr"/>
            <a:r>
              <a:rPr lang="pl-PL" sz="4000" b="1" dirty="0" smtClean="0"/>
              <a:t>Wycieczka na kręgle</a:t>
            </a:r>
            <a:endParaRPr lang="pl-PL" sz="4000" b="1" dirty="0"/>
          </a:p>
        </p:txBody>
      </p:sp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735" y="1320458"/>
            <a:ext cx="3599849" cy="2699886"/>
          </a:xfrm>
        </p:spPr>
      </p:pic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862" y="3344562"/>
            <a:ext cx="3916564" cy="2937422"/>
          </a:xfrm>
        </p:spPr>
      </p:pic>
      <p:sp>
        <p:nvSpPr>
          <p:cNvPr id="3" name="pole tekstowe 2"/>
          <p:cNvSpPr txBox="1"/>
          <p:nvPr/>
        </p:nvSpPr>
        <p:spPr>
          <a:xfrm>
            <a:off x="5107459" y="1888869"/>
            <a:ext cx="2594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Wyjazd do Dzierżoniowa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253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79712" y="332656"/>
            <a:ext cx="6266656" cy="788666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Spektakl „Zaczarowany medalion”</a:t>
            </a:r>
            <a:endParaRPr lang="pl-PL" b="1" dirty="0"/>
          </a:p>
        </p:txBody>
      </p:sp>
      <p:pic>
        <p:nvPicPr>
          <p:cNvPr id="5" name="Symbol zastępczy zawartości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37" y="1501831"/>
            <a:ext cx="6250616" cy="3037354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626" y="4653827"/>
            <a:ext cx="4328674" cy="210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61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Zajęcia sportowe</a:t>
            </a:r>
            <a:endParaRPr lang="pl-PL" b="1" dirty="0"/>
          </a:p>
        </p:txBody>
      </p:sp>
      <p:pic>
        <p:nvPicPr>
          <p:cNvPr id="5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65" y="1466335"/>
            <a:ext cx="4416872" cy="233726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886" y="3945924"/>
            <a:ext cx="5055142" cy="267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98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Spotkanie z podróżnikiem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07" y="1485917"/>
            <a:ext cx="4424069" cy="2949379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640" y="3731740"/>
            <a:ext cx="4292804" cy="2861869"/>
          </a:xfrm>
        </p:spPr>
      </p:pic>
    </p:spTree>
    <p:extLst>
      <p:ext uri="{BB962C8B-B14F-4D97-AF65-F5344CB8AC3E}">
        <p14:creationId xmlns:p14="http://schemas.microsoft.com/office/powerpoint/2010/main" val="292239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Opowieść o Australii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80" y="1573428"/>
            <a:ext cx="4404014" cy="2936009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51" y="3564202"/>
            <a:ext cx="4403179" cy="2935452"/>
          </a:xfrm>
        </p:spPr>
      </p:pic>
    </p:spTree>
    <p:extLst>
      <p:ext uri="{BB962C8B-B14F-4D97-AF65-F5344CB8AC3E}">
        <p14:creationId xmlns:p14="http://schemas.microsoft.com/office/powerpoint/2010/main" val="354981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624109"/>
            <a:ext cx="6912888" cy="5768453"/>
          </a:xfrm>
        </p:spPr>
        <p:txBody>
          <a:bodyPr>
            <a:normAutofit/>
          </a:bodyPr>
          <a:lstStyle/>
          <a:p>
            <a:r>
              <a:rPr lang="pl-PL" sz="4000" b="1" dirty="0" smtClean="0"/>
              <a:t>W czasie ferii zimowych odbywały się w GCK także:</a:t>
            </a:r>
            <a:r>
              <a:rPr lang="pl-PL" sz="4000" dirty="0" smtClean="0"/>
              <a:t/>
            </a:r>
            <a:br>
              <a:rPr lang="pl-PL" sz="4000" dirty="0" smtClean="0"/>
            </a:br>
            <a:r>
              <a:rPr lang="pl-PL" sz="4000" dirty="0" smtClean="0"/>
              <a:t> - zajęcia komputerowe</a:t>
            </a:r>
            <a:br>
              <a:rPr lang="pl-PL" sz="4000" dirty="0" smtClean="0"/>
            </a:br>
            <a:r>
              <a:rPr lang="pl-PL" sz="4000" dirty="0" smtClean="0"/>
              <a:t> - poranki filmowe</a:t>
            </a:r>
            <a:br>
              <a:rPr lang="pl-PL" sz="4000" dirty="0" smtClean="0"/>
            </a:br>
            <a:r>
              <a:rPr lang="pl-PL" sz="4000" dirty="0"/>
              <a:t> </a:t>
            </a:r>
            <a:r>
              <a:rPr lang="pl-PL" sz="4000" dirty="0" smtClean="0"/>
              <a:t>- zajęcia plastyczne</a:t>
            </a:r>
            <a:br>
              <a:rPr lang="pl-PL" sz="4000" dirty="0" smtClean="0"/>
            </a:br>
            <a:r>
              <a:rPr lang="pl-PL" sz="4000" dirty="0"/>
              <a:t> </a:t>
            </a:r>
            <a:r>
              <a:rPr lang="pl-PL" sz="4000" dirty="0" smtClean="0"/>
              <a:t>- zajęcia kulinarne</a:t>
            </a:r>
            <a:br>
              <a:rPr lang="pl-PL" sz="4000" dirty="0" smtClean="0"/>
            </a:br>
            <a:r>
              <a:rPr lang="pl-PL" sz="4000" dirty="0"/>
              <a:t> </a:t>
            </a:r>
            <a:r>
              <a:rPr lang="pl-PL" sz="4000" dirty="0" smtClean="0"/>
              <a:t>- zajęcia czytelnicze </a:t>
            </a:r>
            <a:br>
              <a:rPr lang="pl-PL" sz="4000" dirty="0" smtClean="0"/>
            </a:br>
            <a:r>
              <a:rPr lang="pl-PL" sz="4000" dirty="0" smtClean="0"/>
              <a:t> - rozgrywki planszowe </a:t>
            </a:r>
            <a:br>
              <a:rPr lang="pl-PL" sz="4000" dirty="0" smtClean="0"/>
            </a:b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306611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600" b="1" dirty="0" smtClean="0"/>
              <a:t>W GCK </a:t>
            </a:r>
            <a:r>
              <a:rPr lang="pl-PL" sz="3600" b="1" dirty="0"/>
              <a:t>odbyły się gminne eliminacje Dolnośląskiego Konkursu Recytatorskiego "</a:t>
            </a:r>
            <a:r>
              <a:rPr lang="pl-PL" sz="3600" b="1" dirty="0" err="1"/>
              <a:t>Pegazik</a:t>
            </a:r>
            <a:r>
              <a:rPr lang="pl-PL" sz="3600" b="1" dirty="0"/>
              <a:t>".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919" y="1941349"/>
            <a:ext cx="6665441" cy="4443627"/>
          </a:xfrm>
        </p:spPr>
      </p:pic>
    </p:spTree>
    <p:extLst>
      <p:ext uri="{BB962C8B-B14F-4D97-AF65-F5344CB8AC3E}">
        <p14:creationId xmlns:p14="http://schemas.microsoft.com/office/powerpoint/2010/main" val="70795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475654" y="2092543"/>
            <a:ext cx="6600451" cy="2376263"/>
          </a:xfrm>
        </p:spPr>
        <p:txBody>
          <a:bodyPr>
            <a:noAutofit/>
          </a:bodyPr>
          <a:lstStyle/>
          <a:p>
            <a:pPr algn="ctr"/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/>
              <a:t/>
            </a:r>
            <a:br>
              <a:rPr lang="pl-PL" sz="3600" dirty="0"/>
            </a:b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4000" dirty="0" smtClean="0"/>
              <a:t>Uczniowie kamienieckich szkół reprezentowali gminę Kamieniec Ząbkowicki na eliminacjach powiatowych zdobywając tam zaszczytne miejsca.</a:t>
            </a:r>
            <a:endParaRPr lang="pl-PL" sz="4000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159514" y="5255738"/>
            <a:ext cx="52327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II miejsce w etapie powiatowym zajął Jakub </a:t>
            </a:r>
            <a:r>
              <a:rPr lang="pl-PL" sz="2400" dirty="0" err="1" smtClean="0"/>
              <a:t>Dziatczyk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01699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63688" y="4365104"/>
            <a:ext cx="6600451" cy="266327"/>
          </a:xfrm>
        </p:spPr>
        <p:txBody>
          <a:bodyPr>
            <a:noAutofit/>
          </a:bodyPr>
          <a:lstStyle/>
          <a:p>
            <a:r>
              <a:rPr lang="pl-PL" sz="3600" dirty="0" smtClean="0"/>
              <a:t>Po raz trzeci Gminne Centrum Kultury było organizatorem biegu </a:t>
            </a:r>
            <a:br>
              <a:rPr lang="pl-PL" sz="3600" dirty="0" smtClean="0"/>
            </a:br>
            <a:r>
              <a:rPr lang="pl-PL" sz="3600" b="1" dirty="0" smtClean="0"/>
              <a:t>TROPEM WILCZYM</a:t>
            </a:r>
            <a:r>
              <a:rPr lang="pl-PL" sz="3600" dirty="0" smtClean="0"/>
              <a:t/>
            </a:r>
            <a:br>
              <a:rPr lang="pl-PL" sz="3600" dirty="0" smtClean="0"/>
            </a:br>
            <a:r>
              <a:rPr lang="pl-PL" sz="3600" dirty="0" smtClean="0"/>
              <a:t>„Ku Pamięci Żołnierzy Wyklętych”.</a:t>
            </a:r>
            <a:br>
              <a:rPr lang="pl-PL" sz="3600" dirty="0" smtClean="0"/>
            </a:br>
            <a:r>
              <a:rPr lang="pl-PL" sz="3600" dirty="0" smtClean="0"/>
              <a:t>Bieg oprócz symbolicznego znaczenia miał również  charakter integracyjny, sportowy i rodzinny.</a:t>
            </a:r>
            <a:endParaRPr lang="pl-PL" sz="3600" dirty="0"/>
          </a:p>
        </p:txBody>
      </p:sp>
    </p:spTree>
    <p:extLst>
      <p:ext uri="{BB962C8B-B14F-4D97-AF65-F5344CB8AC3E}">
        <p14:creationId xmlns:p14="http://schemas.microsoft.com/office/powerpoint/2010/main" val="109614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056948" y="235992"/>
            <a:ext cx="6347714" cy="1320800"/>
          </a:xfrm>
        </p:spPr>
        <p:txBody>
          <a:bodyPr/>
          <a:lstStyle/>
          <a:p>
            <a:pPr algn="ctr"/>
            <a:r>
              <a:rPr lang="pl-PL" b="1" dirty="0" smtClean="0"/>
              <a:t>Bieg Tropem Wilczym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78" y="1475768"/>
            <a:ext cx="3197225" cy="21235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423" y="1475768"/>
            <a:ext cx="3197225" cy="212353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78" y="3970637"/>
            <a:ext cx="3197225" cy="2123530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23231" y="4266937"/>
            <a:ext cx="2549610" cy="1693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54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Spotkanie z geologiem – wykład na temat piramid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9" y="1994206"/>
            <a:ext cx="4514250" cy="300950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732" y="3577932"/>
            <a:ext cx="4469081" cy="2979387"/>
          </a:xfrm>
        </p:spPr>
      </p:pic>
    </p:spTree>
    <p:extLst>
      <p:ext uri="{BB962C8B-B14F-4D97-AF65-F5344CB8AC3E}">
        <p14:creationId xmlns:p14="http://schemas.microsoft.com/office/powerpoint/2010/main" val="254078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Święto 3 Maja</a:t>
            </a:r>
            <a:br>
              <a:rPr lang="pl-PL" b="1" dirty="0" smtClean="0"/>
            </a:br>
            <a:r>
              <a:rPr lang="pl-PL" b="1" dirty="0" smtClean="0"/>
              <a:t>w programie: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937522"/>
            <a:ext cx="6620298" cy="1448229"/>
          </a:xfrm>
        </p:spPr>
        <p:txBody>
          <a:bodyPr>
            <a:noAutofit/>
          </a:bodyPr>
          <a:lstStyle/>
          <a:p>
            <a:r>
              <a:rPr lang="pl-PL" sz="2400" dirty="0"/>
              <a:t>Uroczysta Msza Święta z udziałem pocztów sztandarowych w Kościele Parafialnym </a:t>
            </a:r>
            <a:endParaRPr lang="pl-PL" sz="2400" dirty="0" smtClean="0"/>
          </a:p>
          <a:p>
            <a:r>
              <a:rPr lang="pl-PL" sz="2400" i="1" dirty="0" smtClean="0"/>
              <a:t>Koncert Orkiestry Dętej  na dziedzińcu kościoła </a:t>
            </a:r>
            <a:endParaRPr lang="pl-PL" sz="2400" i="1" dirty="0"/>
          </a:p>
          <a:p>
            <a:pPr marL="0" indent="0">
              <a:buNone/>
            </a:pPr>
            <a:endParaRPr lang="pl-PL" sz="24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164" y="3585437"/>
            <a:ext cx="4319016" cy="28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0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656" y="489984"/>
            <a:ext cx="3197225" cy="2134491"/>
          </a:xfr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95" y="3181782"/>
            <a:ext cx="4319016" cy="2883408"/>
          </a:xfrm>
          <a:prstGeom prst="rect">
            <a:avLst/>
          </a:prstGeo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3014" y="489983"/>
            <a:ext cx="3197225" cy="2134491"/>
          </a:xfrm>
        </p:spPr>
      </p:pic>
    </p:spTree>
    <p:extLst>
      <p:ext uri="{BB962C8B-B14F-4D97-AF65-F5344CB8AC3E}">
        <p14:creationId xmlns:p14="http://schemas.microsoft.com/office/powerpoint/2010/main" val="422601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81363" y="404664"/>
            <a:ext cx="6589199" cy="1280890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 smtClean="0"/>
              <a:t>V Wiosna Tulipanów 2019</a:t>
            </a:r>
            <a:endParaRPr lang="pl-PL" sz="4000" b="1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905432" y="1196460"/>
            <a:ext cx="7727819" cy="1554978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400" dirty="0"/>
              <a:t>W </a:t>
            </a:r>
            <a:r>
              <a:rPr lang="pl-PL" sz="2400" dirty="0" smtClean="0"/>
              <a:t>dniu </a:t>
            </a:r>
            <a:r>
              <a:rPr lang="pl-PL" sz="2400" dirty="0"/>
              <a:t>4</a:t>
            </a:r>
            <a:r>
              <a:rPr lang="pl-PL" sz="2400" dirty="0" smtClean="0"/>
              <a:t> </a:t>
            </a:r>
            <a:r>
              <a:rPr lang="pl-PL" sz="2400" dirty="0"/>
              <a:t>maja </a:t>
            </a:r>
            <a:r>
              <a:rPr lang="pl-PL" sz="2400" dirty="0" smtClean="0"/>
              <a:t>2019 roku </a:t>
            </a:r>
          </a:p>
          <a:p>
            <a:pPr marL="114300" indent="0" algn="ctr">
              <a:lnSpc>
                <a:spcPct val="150000"/>
              </a:lnSpc>
              <a:buNone/>
            </a:pPr>
            <a:r>
              <a:rPr lang="pl-PL" sz="2400" dirty="0" smtClean="0"/>
              <a:t>w </a:t>
            </a:r>
            <a:r>
              <a:rPr lang="pl-PL" sz="2400" dirty="0"/>
              <a:t>Kamieńcu Ząbkowickim </a:t>
            </a:r>
            <a:r>
              <a:rPr lang="pl-PL" sz="2400" dirty="0" smtClean="0"/>
              <a:t>odbyła </a:t>
            </a:r>
            <a:r>
              <a:rPr lang="pl-PL" sz="2400" dirty="0"/>
              <a:t>się </a:t>
            </a:r>
            <a:r>
              <a:rPr lang="pl-PL" sz="2400" dirty="0" smtClean="0"/>
              <a:t> V Wiosna Tulipanów. </a:t>
            </a: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64" y="2942550"/>
            <a:ext cx="5041557" cy="336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53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 idx="4294967295"/>
          </p:nvPr>
        </p:nvSpPr>
        <p:spPr>
          <a:xfrm>
            <a:off x="1167083" y="349158"/>
            <a:ext cx="7620000" cy="1143000"/>
          </a:xfrm>
        </p:spPr>
        <p:txBody>
          <a:bodyPr/>
          <a:lstStyle/>
          <a:p>
            <a:pPr algn="ctr"/>
            <a:r>
              <a:rPr lang="pl-PL" b="1" dirty="0" smtClean="0"/>
              <a:t>V Wiosna Tulipanów</a:t>
            </a:r>
            <a:endParaRPr lang="pl-PL" b="1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71" y="1357577"/>
            <a:ext cx="3542270" cy="2352702"/>
          </a:xfrm>
          <a:prstGeom prst="rect">
            <a:avLst/>
          </a:prstGeom>
        </p:spPr>
      </p:pic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8228" y="1357577"/>
            <a:ext cx="3524366" cy="2352702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071" y="4118919"/>
            <a:ext cx="3533246" cy="234670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083" y="4147198"/>
            <a:ext cx="3490668" cy="231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75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V Wiosna Tulipanów – stoiska wystawiennicze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349" y="1905000"/>
            <a:ext cx="3197225" cy="21235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00" y="1905000"/>
            <a:ext cx="3197225" cy="2123530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661" y="4324865"/>
            <a:ext cx="3223167" cy="2140761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170" y="4378544"/>
            <a:ext cx="4295506" cy="208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44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7048" y="1440327"/>
            <a:ext cx="3767138" cy="183036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18690" y="1440327"/>
            <a:ext cx="3767138" cy="183036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97868" y="1440327"/>
            <a:ext cx="3767138" cy="1830361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648" y="4703863"/>
            <a:ext cx="3847070" cy="1869198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425" y="4699861"/>
            <a:ext cx="3855308" cy="18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42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8927" y="517245"/>
            <a:ext cx="6589200" cy="1280890"/>
          </a:xfrm>
        </p:spPr>
        <p:txBody>
          <a:bodyPr/>
          <a:lstStyle/>
          <a:p>
            <a:r>
              <a:rPr lang="pl-PL" b="1" dirty="0" smtClean="0"/>
              <a:t>Koncert chóru </a:t>
            </a:r>
            <a:br>
              <a:rPr lang="pl-PL" b="1" dirty="0" smtClean="0"/>
            </a:br>
            <a:r>
              <a:rPr lang="pl-PL" b="1" dirty="0" smtClean="0"/>
              <a:t>PUEALLE CANTANTES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02" y="4253048"/>
            <a:ext cx="3197225" cy="213431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902" y="1905000"/>
            <a:ext cx="3197225" cy="2134317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595" y="1905000"/>
            <a:ext cx="2918697" cy="437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3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07704" y="260648"/>
            <a:ext cx="6589200" cy="1280890"/>
          </a:xfrm>
        </p:spPr>
        <p:txBody>
          <a:bodyPr/>
          <a:lstStyle/>
          <a:p>
            <a:pPr algn="ctr"/>
            <a:r>
              <a:rPr lang="pl-PL" b="1" dirty="0"/>
              <a:t>V</a:t>
            </a:r>
            <a:r>
              <a:rPr lang="pl-PL" b="1" dirty="0" smtClean="0"/>
              <a:t> Wiosna Tulipanów</a:t>
            </a:r>
            <a:endParaRPr lang="pl-PL" b="1" dirty="0"/>
          </a:p>
        </p:txBody>
      </p:sp>
      <p:sp>
        <p:nvSpPr>
          <p:cNvPr id="7" name="pole tekstowe 6"/>
          <p:cNvSpPr txBox="1"/>
          <p:nvPr/>
        </p:nvSpPr>
        <p:spPr>
          <a:xfrm>
            <a:off x="2306595" y="1115922"/>
            <a:ext cx="4928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Występy dzieci z kamienieckich Szkół i Przedszkoli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798" y="1658911"/>
            <a:ext cx="3197225" cy="21235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821" y="1658911"/>
            <a:ext cx="3197225" cy="2123530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589" y="3479164"/>
            <a:ext cx="4868562" cy="323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83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476672"/>
            <a:ext cx="6589199" cy="864096"/>
          </a:xfrm>
        </p:spPr>
        <p:txBody>
          <a:bodyPr/>
          <a:lstStyle/>
          <a:p>
            <a:pPr algn="ctr"/>
            <a:r>
              <a:rPr lang="pl-PL" b="1" dirty="0" smtClean="0"/>
              <a:t>V Wiosna Tulipanów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691680" y="1340768"/>
            <a:ext cx="6120680" cy="3168352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pl-PL" sz="2800" dirty="0" smtClean="0"/>
              <a:t>Serdecznie dziękujemy </a:t>
            </a:r>
            <a:r>
              <a:rPr lang="pl-PL" sz="2800" b="1" dirty="0" smtClean="0"/>
              <a:t>dzieciom z kamienieckich szkół i przedszkoli, </a:t>
            </a:r>
            <a:r>
              <a:rPr lang="pl-PL" sz="2800" b="1" dirty="0"/>
              <a:t>nauczycielom</a:t>
            </a:r>
            <a:r>
              <a:rPr lang="pl-PL" sz="2800" dirty="0" smtClean="0"/>
              <a:t>, </a:t>
            </a:r>
            <a:r>
              <a:rPr lang="pl-PL" sz="2800" b="1" dirty="0" smtClean="0"/>
              <a:t>rodzicom,</a:t>
            </a:r>
            <a:r>
              <a:rPr lang="pl-PL" sz="2800" dirty="0" smtClean="0"/>
              <a:t> za ich </a:t>
            </a:r>
            <a:r>
              <a:rPr lang="pl-PL" sz="2800" dirty="0"/>
              <a:t>występy podczas </a:t>
            </a:r>
            <a:r>
              <a:rPr lang="pl-PL" sz="2800" dirty="0" smtClean="0"/>
              <a:t>tegorocznego Święta </a:t>
            </a:r>
            <a:r>
              <a:rPr lang="pl-PL" sz="2800" dirty="0"/>
              <a:t>Tulipanów. </a:t>
            </a:r>
            <a:endParaRPr lang="pl-PL" sz="2800" dirty="0" smtClean="0"/>
          </a:p>
          <a:p>
            <a:pPr marL="114300" indent="0" algn="ctr">
              <a:buNone/>
            </a:pPr>
            <a:r>
              <a:rPr lang="pl-PL" sz="2800" dirty="0"/>
              <a:t/>
            </a:r>
            <a:br>
              <a:rPr lang="pl-PL" sz="2800" dirty="0"/>
            </a:br>
            <a:r>
              <a:rPr lang="pl-PL" sz="2800" dirty="0"/>
              <a:t>Dziękujemy także </a:t>
            </a:r>
            <a:r>
              <a:rPr lang="pl-PL" sz="2800" dirty="0" smtClean="0"/>
              <a:t>wszystkim </a:t>
            </a:r>
            <a:r>
              <a:rPr lang="pl-PL" sz="2800" b="1" dirty="0"/>
              <a:t>Gościom</a:t>
            </a:r>
            <a:r>
              <a:rPr lang="pl-PL" sz="2800" dirty="0"/>
              <a:t>, którzy zaszczycili nas swoją </a:t>
            </a:r>
            <a:r>
              <a:rPr lang="pl-PL" sz="2800" dirty="0" smtClean="0"/>
              <a:t>obecnością.</a:t>
            </a:r>
            <a:endParaRPr lang="pl-PL" sz="2800" dirty="0"/>
          </a:p>
          <a:p>
            <a:pPr algn="ctr"/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99683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259632" y="548680"/>
            <a:ext cx="7465640" cy="57081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pl-PL" sz="3600" dirty="0" smtClean="0"/>
              <a:t>Na terenie Gminy Kamieniec Ząbkowickim działają dwa Kluby Seniora,                                                                       w Kamieńcu Ząbkowickim I oraz w Kamieńcu II.</a:t>
            </a:r>
          </a:p>
          <a:p>
            <a:pPr algn="ctr">
              <a:buNone/>
            </a:pPr>
            <a:r>
              <a:rPr lang="pl-PL" sz="3600" dirty="0" smtClean="0"/>
              <a:t>GCK organizuje zajęcia dla dorosłych zapraszając Panie do świetlicy Gminnego Centrum Kultury.</a:t>
            </a:r>
          </a:p>
          <a:p>
            <a:pPr algn="ctr">
              <a:buNone/>
            </a:pPr>
            <a:endParaRPr lang="pl-PL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>
          <a:xfrm>
            <a:off x="1646196" y="260648"/>
            <a:ext cx="6742228" cy="1910071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Działalność biblioteczna</a:t>
            </a:r>
            <a:endParaRPr lang="pl-PL" b="1" dirty="0"/>
          </a:p>
        </p:txBody>
      </p:sp>
      <p:sp>
        <p:nvSpPr>
          <p:cNvPr id="6" name="Podtytuł 5"/>
          <p:cNvSpPr>
            <a:spLocks noGrp="1"/>
          </p:cNvSpPr>
          <p:nvPr>
            <p:ph type="subTitle" idx="1"/>
          </p:nvPr>
        </p:nvSpPr>
        <p:spPr>
          <a:xfrm>
            <a:off x="1691680" y="2276872"/>
            <a:ext cx="6461760" cy="10668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pl-PL" sz="3200" dirty="0" smtClean="0"/>
              <a:t>W Gminnym Centrum Kultury działa Biblioteka Gminna, która prężnie rozwija się zgodnie </a:t>
            </a:r>
          </a:p>
          <a:p>
            <a:pPr algn="ctr">
              <a:lnSpc>
                <a:spcPct val="150000"/>
              </a:lnSpc>
            </a:pPr>
            <a:r>
              <a:rPr lang="pl-PL" sz="3200" dirty="0" smtClean="0"/>
              <a:t>z założeniami programu BIBLIOTEKA+.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57972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80443" y="352262"/>
            <a:ext cx="6646865" cy="1921382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Spełniamy życzenia naszych Czytelników:</a:t>
            </a:r>
            <a:br>
              <a:rPr lang="pl-PL" b="1" dirty="0" smtClean="0"/>
            </a:br>
            <a:r>
              <a:rPr lang="pl-PL" sz="2000" b="1" dirty="0" smtClean="0"/>
              <a:t>Czytelnicy mają możliwość zamówienia książki na specjalne życzenie.</a:t>
            </a:r>
            <a:endParaRPr lang="pl-PL" sz="2000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2613068"/>
            <a:ext cx="2824346" cy="3767138"/>
          </a:xfrm>
        </p:spPr>
      </p:pic>
    </p:spTree>
    <p:extLst>
      <p:ext uri="{BB962C8B-B14F-4D97-AF65-F5344CB8AC3E}">
        <p14:creationId xmlns:p14="http://schemas.microsoft.com/office/powerpoint/2010/main" val="19026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971600" y="692696"/>
            <a:ext cx="7620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Prenumerujemy </a:t>
            </a:r>
            <a:br>
              <a:rPr lang="pl-PL" b="1" dirty="0" smtClean="0"/>
            </a:br>
            <a:r>
              <a:rPr lang="pl-PL" b="1" dirty="0" smtClean="0"/>
              <a:t>i udostępniamy około 20 czasopism</a:t>
            </a:r>
            <a:endParaRPr lang="pl-PL" b="1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idx="1"/>
          </p:nvPr>
        </p:nvSpPr>
        <p:spPr>
          <a:xfrm>
            <a:off x="971600" y="2492896"/>
            <a:ext cx="4320480" cy="309634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l-PL" sz="2400" dirty="0" smtClean="0"/>
              <a:t>Dzienniki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Lokalne tygodniki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Prasa kobieca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Czasopisma hobbystyczne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Pisma dla dzieci i młodzieży</a:t>
            </a:r>
            <a:endParaRPr lang="pl-PL" sz="24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988840"/>
            <a:ext cx="3273828" cy="436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73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36822" y="620688"/>
            <a:ext cx="702273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Wykupiony został dostęp do platformy LEGIMI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1600" y="1703477"/>
            <a:ext cx="7427168" cy="455597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l-PL" sz="2400" dirty="0" smtClean="0"/>
              <a:t>Każdy nasz Czytelnik może korzystać ze zbiorów wirtualnej czytelni zawierającej </a:t>
            </a:r>
            <a:r>
              <a:rPr lang="pl-PL" sz="2400" b="1" u="sng" dirty="0" smtClean="0"/>
              <a:t>najnowsze publikacje wydawnicze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Czytelnia dostępna całą dobę na laptopie, tablecie i smartfonie</a:t>
            </a:r>
          </a:p>
          <a:p>
            <a:pPr>
              <a:lnSpc>
                <a:spcPct val="150000"/>
              </a:lnSpc>
            </a:pPr>
            <a:r>
              <a:rPr lang="pl-PL" sz="2400" dirty="0" smtClean="0"/>
              <a:t>Zapraszamy po odbiór kodów!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016" y="4797152"/>
            <a:ext cx="2771800" cy="167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9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Recenzje książek na portalu DZA.DOBA.PL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447" y="2136775"/>
            <a:ext cx="2644530" cy="376713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736" y="2136775"/>
            <a:ext cx="2498102" cy="3767138"/>
          </a:xfrm>
        </p:spPr>
      </p:pic>
    </p:spTree>
    <p:extLst>
      <p:ext uri="{BB962C8B-B14F-4D97-AF65-F5344CB8AC3E}">
        <p14:creationId xmlns:p14="http://schemas.microsoft.com/office/powerpoint/2010/main" val="35131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475656" y="320121"/>
            <a:ext cx="6589200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Organizujemy spotkania autorskie </a:t>
            </a:r>
            <a:br>
              <a:rPr lang="pl-PL" b="1" dirty="0" smtClean="0"/>
            </a:br>
            <a:r>
              <a:rPr lang="pl-PL" sz="2200" b="1" dirty="0" smtClean="0"/>
              <a:t>we współpracy z kołem Stowarzyszenia Bibliotekarzy Polskich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64" y="1496171"/>
            <a:ext cx="3197225" cy="2132149"/>
          </a:xfr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723" y="1496171"/>
            <a:ext cx="3197225" cy="2132149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552" y="3853043"/>
            <a:ext cx="4283676" cy="285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6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S</a:t>
            </a:r>
            <a:r>
              <a:rPr lang="pl-PL" b="1" dirty="0" smtClean="0"/>
              <a:t>potkanie bibliotekarzy </a:t>
            </a:r>
            <a:br>
              <a:rPr lang="pl-PL" b="1" dirty="0" smtClean="0"/>
            </a:br>
            <a:r>
              <a:rPr lang="pl-PL" b="1" dirty="0" smtClean="0"/>
              <a:t>z ząbkowickiego i kłodzkiego koła SBP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42" y="2408555"/>
            <a:ext cx="4424069" cy="2949379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2136706"/>
            <a:ext cx="3197225" cy="2131483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4359875"/>
            <a:ext cx="3197313" cy="213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4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Narodowe Czytanie – „Przedwiośnie”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732" y="4450492"/>
            <a:ext cx="3197225" cy="213148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731" y="1942013"/>
            <a:ext cx="3197225" cy="2131483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09420" y="2630960"/>
            <a:ext cx="4639962" cy="309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25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9952" y="373030"/>
            <a:ext cx="6347713" cy="1320800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Światowy Dzień Książki</a:t>
            </a:r>
            <a:endParaRPr lang="pl-PL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1099140" y="1339603"/>
            <a:ext cx="7331968" cy="4615490"/>
          </a:xfrm>
        </p:spPr>
        <p:txBody>
          <a:bodyPr>
            <a:normAutofit fontScale="92500"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600" dirty="0" smtClean="0"/>
              <a:t>Z </a:t>
            </a:r>
            <a:r>
              <a:rPr lang="pl-PL" sz="2600" dirty="0"/>
              <a:t>okazji Światowego Dnia Książki, przypadającego na </a:t>
            </a:r>
            <a:endParaRPr lang="pl-PL" sz="2600" dirty="0" smtClean="0"/>
          </a:p>
          <a:p>
            <a:pPr marL="114300" indent="0" algn="ctr">
              <a:lnSpc>
                <a:spcPct val="150000"/>
              </a:lnSpc>
              <a:buNone/>
            </a:pPr>
            <a:r>
              <a:rPr lang="pl-PL" sz="2600" dirty="0" smtClean="0"/>
              <a:t>23 </a:t>
            </a:r>
            <a:r>
              <a:rPr lang="pl-PL" sz="2600" dirty="0"/>
              <a:t>kwietnia, specjalnie dla odwiedzających nas tego dnia Czytelników mieliśmy przygotowaną małą niespodziankę. </a:t>
            </a:r>
            <a:endParaRPr lang="pl-PL" sz="2600" dirty="0" smtClean="0"/>
          </a:p>
          <a:p>
            <a:pPr marL="114300" indent="0" algn="ctr">
              <a:lnSpc>
                <a:spcPct val="150000"/>
              </a:lnSpc>
              <a:buNone/>
            </a:pPr>
            <a:r>
              <a:rPr lang="pl-PL" sz="2600" dirty="0" smtClean="0"/>
              <a:t>W </a:t>
            </a:r>
            <a:r>
              <a:rPr lang="pl-PL" sz="2600" dirty="0"/>
              <a:t>podziękowaniu za wspieranie rozwoju czytelnictwa w naszej gminie, </a:t>
            </a:r>
            <a:r>
              <a:rPr lang="pl-PL" sz="2600" dirty="0" smtClean="0"/>
              <a:t>każdy </a:t>
            </a:r>
            <a:r>
              <a:rPr lang="pl-PL" sz="2600" dirty="0"/>
              <a:t>z nich </a:t>
            </a:r>
            <a:r>
              <a:rPr lang="pl-PL" sz="2600" dirty="0" smtClean="0"/>
              <a:t>otrzymał </a:t>
            </a:r>
            <a:r>
              <a:rPr lang="pl-PL" sz="2600" dirty="0"/>
              <a:t>różę. </a:t>
            </a:r>
            <a:endParaRPr lang="pl-PL" sz="2600" dirty="0" smtClean="0"/>
          </a:p>
          <a:p>
            <a:pPr marL="114300" indent="0" algn="ctr">
              <a:lnSpc>
                <a:spcPct val="150000"/>
              </a:lnSpc>
              <a:buNone/>
            </a:pPr>
            <a:r>
              <a:rPr lang="pl-PL" sz="2600" dirty="0" smtClean="0"/>
              <a:t>Radość </a:t>
            </a:r>
            <a:r>
              <a:rPr lang="pl-PL" sz="2600" dirty="0"/>
              <a:t>z upominku została uwieczniona na zdjęciach</a:t>
            </a:r>
            <a:r>
              <a:rPr lang="pl-PL" sz="2600" dirty="0" smtClean="0"/>
              <a:t>.</a:t>
            </a:r>
            <a:endParaRPr lang="pl-PL" sz="2600" dirty="0"/>
          </a:p>
        </p:txBody>
      </p:sp>
    </p:spTree>
    <p:extLst>
      <p:ext uri="{BB962C8B-B14F-4D97-AF65-F5344CB8AC3E}">
        <p14:creationId xmlns:p14="http://schemas.microsoft.com/office/powerpoint/2010/main" val="374465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7055" y="802332"/>
            <a:ext cx="3204522" cy="2136348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39927" y="1146947"/>
            <a:ext cx="2980040" cy="1986693"/>
          </a:xfrm>
          <a:prstGeom prst="rect">
            <a:avLst/>
          </a:prstGeo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468" y="4227041"/>
            <a:ext cx="3450624" cy="230041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58481" y="892261"/>
            <a:ext cx="3744097" cy="249606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51066" y="4201126"/>
            <a:ext cx="2791597" cy="186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87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91680" y="0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800" b="1" dirty="0" smtClean="0"/>
              <a:t/>
            </a:r>
            <a:br>
              <a:rPr lang="pl-PL" sz="4800" b="1" dirty="0" smtClean="0"/>
            </a:br>
            <a:r>
              <a:rPr lang="pl-PL" sz="4800" b="1" dirty="0" smtClean="0"/>
              <a:t>„</a:t>
            </a:r>
            <a:r>
              <a:rPr lang="pl-PL" sz="4800" b="1" dirty="0"/>
              <a:t>Z książką na walizkach</a:t>
            </a:r>
            <a:r>
              <a:rPr lang="pl-PL" sz="4800" b="1" dirty="0" smtClean="0"/>
              <a:t>”</a:t>
            </a:r>
            <a:r>
              <a:rPr lang="pl-PL" sz="4800" dirty="0"/>
              <a:t/>
            </a:r>
            <a:br>
              <a:rPr lang="pl-PL" sz="4800" dirty="0"/>
            </a:b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idx="1"/>
          </p:nvPr>
        </p:nvSpPr>
        <p:spPr>
          <a:xfrm>
            <a:off x="3764692" y="2397210"/>
            <a:ext cx="5231026" cy="2092411"/>
          </a:xfrm>
        </p:spPr>
        <p:txBody>
          <a:bodyPr>
            <a:normAutofit fontScale="92500"/>
          </a:bodyPr>
          <a:lstStyle/>
          <a:p>
            <a:r>
              <a:rPr lang="pl-PL" sz="2800" dirty="0" smtClean="0"/>
              <a:t>przy współpracy z Dolnośląską Biblioteką Publiczną co roku organizujemy spotkanie autorskie z popularnym pisarzem książek dla dzieci i młodzieży</a:t>
            </a:r>
            <a:endParaRPr lang="pl-PL" sz="2800" dirty="0"/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90" y="1894156"/>
            <a:ext cx="2965623" cy="418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23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Powiatowy Dzień Bibliotekarza </a:t>
            </a:r>
            <a:br>
              <a:rPr lang="pl-PL" b="1" dirty="0" smtClean="0"/>
            </a:br>
            <a:r>
              <a:rPr lang="pl-PL" b="1" dirty="0" smtClean="0"/>
              <a:t>w Szczytnej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246" y="2150075"/>
            <a:ext cx="2833687" cy="3778250"/>
          </a:xfr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51" y="2480575"/>
            <a:ext cx="3117249" cy="311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893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Tydzień bibliotek – seria spotkań </a:t>
            </a:r>
            <a:br>
              <a:rPr lang="pl-PL" b="1" dirty="0" smtClean="0"/>
            </a:br>
            <a:r>
              <a:rPr lang="pl-PL" b="1" dirty="0" smtClean="0"/>
              <a:t>z przedszkolakami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07" y="1905000"/>
            <a:ext cx="4243376" cy="2828917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331" y="3635992"/>
            <a:ext cx="4424069" cy="2949379"/>
          </a:xfrm>
        </p:spPr>
      </p:pic>
    </p:spTree>
    <p:extLst>
      <p:ext uri="{BB962C8B-B14F-4D97-AF65-F5344CB8AC3E}">
        <p14:creationId xmlns:p14="http://schemas.microsoft.com/office/powerpoint/2010/main" val="3900512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Dotacja z programu „Partnerstwo dla książki” – BIBLIOTEKA MALUCHA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000" dirty="0" smtClean="0"/>
              <a:t>Dofinansowanie na kwotę  15 750 zł</a:t>
            </a:r>
          </a:p>
          <a:p>
            <a:r>
              <a:rPr lang="pl-PL" sz="2000" dirty="0" smtClean="0"/>
              <a:t>Obejmie utworzenie kącika dla najmłodszych bywalców biblioteki</a:t>
            </a:r>
          </a:p>
          <a:p>
            <a:r>
              <a:rPr lang="pl-PL" sz="2000" dirty="0" smtClean="0"/>
              <a:t>Po utworzeniu kącika odbędą się dwa cykle zajęć </a:t>
            </a:r>
            <a:r>
              <a:rPr lang="pl-PL" sz="2000" dirty="0" err="1" smtClean="0"/>
              <a:t>multisensorycznych</a:t>
            </a:r>
            <a:r>
              <a:rPr lang="pl-PL" sz="2000" dirty="0" smtClean="0"/>
              <a:t> dla maluchów oraz ich rodziców</a:t>
            </a:r>
          </a:p>
          <a:p>
            <a:r>
              <a:rPr lang="pl-PL" sz="2000" dirty="0"/>
              <a:t>Projekt „Biblioteka Malucha” ma pomóc rodzicom spędzać z dziećmi więcej czasu, jednocześnie stymulując rozwój na płaszczyźnie wielu dziedzin, a przede wszystkim na pracy z książką. Celem jest to, aby literatura była instrukcją i inspiracją we wspieraniu rozwoju dziecka.</a:t>
            </a:r>
          </a:p>
        </p:txBody>
      </p:sp>
    </p:spTree>
    <p:extLst>
      <p:ext uri="{BB962C8B-B14F-4D97-AF65-F5344CB8AC3E}">
        <p14:creationId xmlns:p14="http://schemas.microsoft.com/office/powerpoint/2010/main" val="3333513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Udział w kampanii „Mała książka – wielki człowiek”</a:t>
            </a:r>
            <a:endParaRPr lang="pl-PL" b="1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848498" y="1905000"/>
            <a:ext cx="3954163" cy="4486515"/>
          </a:xfrm>
        </p:spPr>
        <p:txBody>
          <a:bodyPr>
            <a:normAutofit fontScale="62500" lnSpcReduction="20000"/>
          </a:bodyPr>
          <a:lstStyle/>
          <a:p>
            <a:r>
              <a:rPr lang="pl-PL" sz="2500" dirty="0"/>
              <a:t>W wyprawce dzieci znajdą wyjątkową książkę, dostosowaną pod względem formy i treści do potrzeb </a:t>
            </a:r>
            <a:r>
              <a:rPr lang="pl-PL" sz="2500" dirty="0" smtClean="0"/>
              <a:t>przedszkolaka, </a:t>
            </a:r>
            <a:r>
              <a:rPr lang="pl-PL" sz="2500" dirty="0"/>
              <a:t>a także Kartę Małego Czytelnika. Za każdą wizytę w bibliotece, zakończoną wypożyczeniem minimum jednej książki z księgozbioru dziecięcego, Mały Czytelnik otrzyma naklejkę, a po zebraniu dziesięciu zostanie uhonorowany imiennym dyplomem potwierdzającym jego czytelnicze zainteresowania.</a:t>
            </a:r>
          </a:p>
          <a:p>
            <a:r>
              <a:rPr lang="pl-PL" sz="2500" dirty="0"/>
              <a:t>W Wyprawce znajdą coś dla siebie także rodzice – przygotowana dla nich broszura informacyjna przypomni o nieocenionej roli czytania w rozwoju ich dziecka oraz o rozmaitych korzyściach wynikających z częstego odwiedzania biblioteki.</a:t>
            </a:r>
          </a:p>
          <a:p>
            <a:r>
              <a:rPr lang="pl-PL" sz="2500" dirty="0"/>
              <a:t>Udział w projekcie jest całkowicie bezpłatny zarówno dla bibliotek, jak również dla dzieci i ich rodziców.</a:t>
            </a:r>
          </a:p>
          <a:p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428" y="2734962"/>
            <a:ext cx="3852269" cy="2168994"/>
          </a:xfrm>
        </p:spPr>
      </p:pic>
    </p:spTree>
    <p:extLst>
      <p:ext uri="{BB962C8B-B14F-4D97-AF65-F5344CB8AC3E}">
        <p14:creationId xmlns:p14="http://schemas.microsoft.com/office/powerpoint/2010/main" val="345155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620000" cy="1143000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Organizacja ruchu turystycznego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15616" y="1556278"/>
            <a:ext cx="7571184" cy="2476872"/>
          </a:xfrm>
        </p:spPr>
        <p:txBody>
          <a:bodyPr>
            <a:no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pl-PL" sz="2800" dirty="0" smtClean="0"/>
              <a:t>Do zadań pracowników Gminnego Centrum Kultury należy również obsługa ruchu turystycznego po Kompleksie Pałacowo – Parkowym, Mauzoleum, obsługa Punktu Informacji Turystycznej, kawiarni i wypożyczalni rowerów.</a:t>
            </a: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04036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07448" y="311072"/>
            <a:ext cx="5839557" cy="1147025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Otwarcie sezonu turystycznego</a:t>
            </a:r>
            <a:br>
              <a:rPr lang="pl-PL" b="1" dirty="0" smtClean="0"/>
            </a:br>
            <a:r>
              <a:rPr lang="pl-PL" b="1" dirty="0" smtClean="0"/>
              <a:t>13.04.2019</a:t>
            </a:r>
            <a:endParaRPr lang="pl-PL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8" y="2136707"/>
            <a:ext cx="4420317" cy="2950796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1641670"/>
            <a:ext cx="3591697" cy="2397648"/>
          </a:xfr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4296718"/>
            <a:ext cx="3591697" cy="2394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11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278281"/>
            <a:ext cx="6589200" cy="1280890"/>
          </a:xfrm>
        </p:spPr>
        <p:txBody>
          <a:bodyPr/>
          <a:lstStyle/>
          <a:p>
            <a:pPr algn="ctr"/>
            <a:r>
              <a:rPr lang="pl-PL" b="1" dirty="0" smtClean="0"/>
              <a:t>Pałac Marianny Orańskiej </a:t>
            </a:r>
            <a:br>
              <a:rPr lang="pl-PL" b="1" dirty="0" smtClean="0"/>
            </a:br>
            <a:r>
              <a:rPr lang="pl-PL" b="1" dirty="0" smtClean="0"/>
              <a:t>– ruch turystyczny</a:t>
            </a:r>
            <a:endParaRPr lang="pl-PL" b="1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60680" y="2390694"/>
            <a:ext cx="3971868" cy="2647911"/>
          </a:xfrm>
        </p:spPr>
      </p:pic>
      <p:pic>
        <p:nvPicPr>
          <p:cNvPr id="5" name="Symbol zastępczy zawartości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420" y="1728716"/>
            <a:ext cx="2587625" cy="3881437"/>
          </a:xfrm>
          <a:prstGeom prst="rect">
            <a:avLst/>
          </a:prstGeo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686" y="2654644"/>
            <a:ext cx="3197225" cy="2130962"/>
          </a:xfrm>
        </p:spPr>
      </p:pic>
    </p:spTree>
    <p:extLst>
      <p:ext uri="{BB962C8B-B14F-4D97-AF65-F5344CB8AC3E}">
        <p14:creationId xmlns:p14="http://schemas.microsoft.com/office/powerpoint/2010/main" val="241175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835696" y="404664"/>
            <a:ext cx="6978790" cy="1004006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Prowadzimy wypożyczalnię rowerów – turyści mogą pojechać do zrewitalizowanego Mauzoleum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22" y="2158036"/>
            <a:ext cx="4035343" cy="3382818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793" y="2479589"/>
            <a:ext cx="3828693" cy="2871519"/>
          </a:xfrm>
        </p:spPr>
      </p:pic>
    </p:spTree>
    <p:extLst>
      <p:ext uri="{BB962C8B-B14F-4D97-AF65-F5344CB8AC3E}">
        <p14:creationId xmlns:p14="http://schemas.microsoft.com/office/powerpoint/2010/main" val="4104323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0260" y="176003"/>
            <a:ext cx="6589200" cy="1280890"/>
          </a:xfrm>
        </p:spPr>
        <p:txBody>
          <a:bodyPr/>
          <a:lstStyle/>
          <a:p>
            <a:pPr algn="ctr"/>
            <a:r>
              <a:rPr lang="pl-PL" b="1" dirty="0" smtClean="0"/>
              <a:t>W Pałacu Marianny Orańskiej organizowane są: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744663" y="1541538"/>
            <a:ext cx="3205648" cy="2012374"/>
          </a:xfrm>
        </p:spPr>
        <p:txBody>
          <a:bodyPr/>
          <a:lstStyle/>
          <a:p>
            <a:r>
              <a:rPr lang="pl-PL" dirty="0" smtClean="0"/>
              <a:t>Sesje zdjęciowe ślubne oraz artystyczne</a:t>
            </a:r>
          </a:p>
          <a:p>
            <a:r>
              <a:rPr lang="pl-PL" dirty="0" smtClean="0"/>
              <a:t>Śluby cywilne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63" y="3237470"/>
            <a:ext cx="3262008" cy="2175734"/>
          </a:xfr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756" y="1541538"/>
            <a:ext cx="3501082" cy="525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16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Zwiedzanie Pałacu dla najmłodszych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556792"/>
            <a:ext cx="2696638" cy="4790499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202" y="2068472"/>
            <a:ext cx="2817505" cy="3767138"/>
          </a:xfrm>
        </p:spPr>
      </p:pic>
    </p:spTree>
    <p:extLst>
      <p:ext uri="{BB962C8B-B14F-4D97-AF65-F5344CB8AC3E}">
        <p14:creationId xmlns:p14="http://schemas.microsoft.com/office/powerpoint/2010/main" val="198454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22166" y="346999"/>
            <a:ext cx="6715922" cy="1317044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 smtClean="0"/>
              <a:t>Wydarzenia na terenie Pałacu Marianny Orańskiej i Kompleksu Pałacowo - Parkowego</a:t>
            </a:r>
            <a:endParaRPr lang="pl-PL" b="1" dirty="0"/>
          </a:p>
        </p:txBody>
      </p:sp>
      <p:sp>
        <p:nvSpPr>
          <p:cNvPr id="5" name="Symbol zastępczy zawartości 3"/>
          <p:cNvSpPr txBox="1">
            <a:spLocks/>
          </p:cNvSpPr>
          <p:nvPr/>
        </p:nvSpPr>
        <p:spPr>
          <a:xfrm>
            <a:off x="5464783" y="1882589"/>
            <a:ext cx="3209660" cy="2063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smtClean="0"/>
              <a:t>Impreza dla firmy KGHM Polska Miedź</a:t>
            </a:r>
          </a:p>
          <a:p>
            <a:r>
              <a:rPr lang="pl-PL" dirty="0"/>
              <a:t>7</a:t>
            </a:r>
            <a:r>
              <a:rPr lang="pl-PL" dirty="0" smtClean="0"/>
              <a:t>0-lecie marki PORSHE</a:t>
            </a:r>
          </a:p>
          <a:p>
            <a:r>
              <a:rPr lang="pl-PL" dirty="0" smtClean="0"/>
              <a:t>Przedstawienia teatralne</a:t>
            </a:r>
          </a:p>
          <a:p>
            <a:r>
              <a:rPr lang="pl-PL" dirty="0" smtClean="0"/>
              <a:t>Koncerty</a:t>
            </a: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70" y="1882588"/>
            <a:ext cx="3197225" cy="1798439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6624" y="4227555"/>
            <a:ext cx="3723503" cy="209447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783" y="4227555"/>
            <a:ext cx="3608173" cy="2029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58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325589" cy="858701"/>
          </a:xfrm>
        </p:spPr>
        <p:txBody>
          <a:bodyPr/>
          <a:lstStyle/>
          <a:p>
            <a:pPr algn="ctr"/>
            <a:r>
              <a:rPr lang="pl-PL" sz="4400" b="1" dirty="0" smtClean="0"/>
              <a:t>Kawiarnia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71" y="1482811"/>
            <a:ext cx="2586992" cy="3881437"/>
          </a:xfrm>
        </p:spPr>
      </p:pic>
      <p:pic>
        <p:nvPicPr>
          <p:cNvPr id="2" name="Obraz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49628" y="2590975"/>
            <a:ext cx="4296032" cy="2867830"/>
          </a:xfrm>
          <a:prstGeom prst="rect">
            <a:avLst/>
          </a:prstGeo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933664" y="2108998"/>
            <a:ext cx="3767138" cy="2514764"/>
          </a:xfrm>
        </p:spPr>
      </p:pic>
    </p:spTree>
    <p:extLst>
      <p:ext uri="{BB962C8B-B14F-4D97-AF65-F5344CB8AC3E}">
        <p14:creationId xmlns:p14="http://schemas.microsoft.com/office/powerpoint/2010/main" val="146217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326135" y="235992"/>
            <a:ext cx="6347713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dirty="0" smtClean="0"/>
              <a:t>Punkt Informacji Turystycznej</a:t>
            </a:r>
            <a:endParaRPr lang="pl-PL" sz="4400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772816"/>
            <a:ext cx="3171788" cy="4760657"/>
          </a:xfrm>
        </p:spPr>
      </p:pic>
      <p:pic>
        <p:nvPicPr>
          <p:cNvPr id="1026" name="Picture 2" descr="E:\DCIM\100MEDIA\IMG_0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564904"/>
            <a:ext cx="3480387" cy="2610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350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Ilość turystów zwiedzających </a:t>
            </a:r>
            <a:br>
              <a:rPr lang="pl-PL" b="1" dirty="0" smtClean="0"/>
            </a:br>
            <a:r>
              <a:rPr lang="pl-PL" b="1" dirty="0" smtClean="0"/>
              <a:t>Zespół Pałacowo – Parkowy: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942415" y="2133600"/>
            <a:ext cx="6303661" cy="2248930"/>
          </a:xfrm>
        </p:spPr>
        <p:txBody>
          <a:bodyPr>
            <a:normAutofit lnSpcReduction="10000"/>
          </a:bodyPr>
          <a:lstStyle/>
          <a:p>
            <a:r>
              <a:rPr lang="pl-PL" sz="3200" dirty="0" smtClean="0"/>
              <a:t>W całym roku 2018 </a:t>
            </a:r>
            <a:r>
              <a:rPr lang="pl-PL" sz="3200" dirty="0"/>
              <a:t>sprzedano </a:t>
            </a:r>
            <a:endParaRPr lang="pl-PL" sz="3200" dirty="0" smtClean="0"/>
          </a:p>
          <a:p>
            <a:pPr marL="0" indent="0">
              <a:buNone/>
            </a:pPr>
            <a:r>
              <a:rPr lang="pl-PL" sz="3200" dirty="0"/>
              <a:t>	</a:t>
            </a:r>
            <a:r>
              <a:rPr lang="pl-PL" sz="3200" b="1" dirty="0" smtClean="0"/>
              <a:t>38 </a:t>
            </a:r>
            <a:r>
              <a:rPr lang="pl-PL" sz="3200" b="1" dirty="0"/>
              <a:t>281 </a:t>
            </a:r>
            <a:r>
              <a:rPr lang="pl-PL" sz="3200" dirty="0" smtClean="0"/>
              <a:t>biletów</a:t>
            </a:r>
          </a:p>
          <a:p>
            <a:r>
              <a:rPr lang="pl-PL" sz="3200" dirty="0" smtClean="0"/>
              <a:t>Do dnia 21 maja </a:t>
            </a:r>
            <a:r>
              <a:rPr lang="pl-PL" sz="3200" dirty="0"/>
              <a:t>2019 odwiedziło nas </a:t>
            </a:r>
            <a:r>
              <a:rPr lang="pl-PL" sz="3200" b="1" dirty="0"/>
              <a:t>10 </a:t>
            </a:r>
            <a:r>
              <a:rPr lang="pl-PL" sz="3200" b="1" dirty="0" smtClean="0"/>
              <a:t>927 </a:t>
            </a:r>
            <a:r>
              <a:rPr lang="pl-PL" sz="3200" dirty="0" smtClean="0"/>
              <a:t>osób.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33001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43609" y="624110"/>
            <a:ext cx="7490792" cy="5325170"/>
          </a:xfrm>
        </p:spPr>
        <p:txBody>
          <a:bodyPr>
            <a:normAutofit/>
          </a:bodyPr>
          <a:lstStyle/>
          <a:p>
            <a:pPr algn="ctr"/>
            <a:r>
              <a:rPr lang="pl-PL" b="1" i="1" dirty="0" smtClean="0"/>
              <a:t/>
            </a:r>
            <a:br>
              <a:rPr lang="pl-PL" b="1" i="1" dirty="0" smtClean="0"/>
            </a:br>
            <a:r>
              <a:rPr lang="pl-PL" b="1" i="1" dirty="0"/>
              <a:t/>
            </a:r>
            <a:br>
              <a:rPr lang="pl-PL" b="1" i="1" dirty="0"/>
            </a:br>
            <a:r>
              <a:rPr lang="pl-PL" sz="4400" b="1" i="1" dirty="0" smtClean="0"/>
              <a:t>Najważniejsze wydarzenia z roku 2018, których nie mieliśmy okazji zaprezentować:</a:t>
            </a:r>
            <a:endParaRPr lang="pl-PL" sz="4400" b="1" i="1" dirty="0"/>
          </a:p>
        </p:txBody>
      </p:sp>
    </p:spTree>
    <p:extLst>
      <p:ext uri="{BB962C8B-B14F-4D97-AF65-F5344CB8AC3E}">
        <p14:creationId xmlns:p14="http://schemas.microsoft.com/office/powerpoint/2010/main" val="129799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Gminny Dzień Dziecka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51" y="1488267"/>
            <a:ext cx="3197225" cy="213148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00" y="1572111"/>
            <a:ext cx="3197225" cy="2131483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01" y="3923268"/>
            <a:ext cx="3311612" cy="2207741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51" y="3923268"/>
            <a:ext cx="3311611" cy="2207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4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490346" cy="866939"/>
          </a:xfrm>
        </p:spPr>
        <p:txBody>
          <a:bodyPr/>
          <a:lstStyle/>
          <a:p>
            <a:r>
              <a:rPr lang="pl-PL" b="1" dirty="0" smtClean="0"/>
              <a:t>„Sobótkowe śpiewanie”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05" y="1620073"/>
            <a:ext cx="3197225" cy="213148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25" y="1620072"/>
            <a:ext cx="3197225" cy="2131483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505" y="4247755"/>
            <a:ext cx="3188043" cy="2125362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25" y="4247755"/>
            <a:ext cx="3188043" cy="212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88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Wakacje 2018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791" y="1529456"/>
            <a:ext cx="3197225" cy="2131483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25" y="1529456"/>
            <a:ext cx="3197225" cy="2131483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25" y="4329669"/>
            <a:ext cx="3196281" cy="213085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606" y="4448432"/>
            <a:ext cx="3235410" cy="2156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75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Indiańskie Lato we współpracy </a:t>
            </a:r>
            <a:br>
              <a:rPr lang="pl-PL" b="1" dirty="0" smtClean="0"/>
            </a:br>
            <a:r>
              <a:rPr lang="pl-PL" b="1" dirty="0" smtClean="0"/>
              <a:t>z Fundacją Dobrych Działań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507" y="2020330"/>
            <a:ext cx="3773823" cy="2115404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8278" y="3636931"/>
            <a:ext cx="3592641" cy="2694480"/>
          </a:xfrm>
        </p:spPr>
      </p:pic>
    </p:spTree>
    <p:extLst>
      <p:ext uri="{BB962C8B-B14F-4D97-AF65-F5344CB8AC3E}">
        <p14:creationId xmlns:p14="http://schemas.microsoft.com/office/powerpoint/2010/main" val="30490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54659" y="182608"/>
            <a:ext cx="6779741" cy="1086152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/>
              <a:t>Dożynki Gminne i Pożegnanie Wakacji</a:t>
            </a:r>
            <a:br>
              <a:rPr lang="pl-PL" sz="3200" b="1" dirty="0" smtClean="0"/>
            </a:br>
            <a:r>
              <a:rPr lang="pl-PL" sz="3200" b="1" dirty="0" smtClean="0"/>
              <a:t>Kamieniec Ząbkowicki</a:t>
            </a:r>
            <a:endParaRPr lang="pl-PL" sz="3200" b="1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521" y="1689952"/>
            <a:ext cx="3197225" cy="2123530"/>
          </a:xfrm>
        </p:spPr>
      </p:pic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94" y="1689952"/>
            <a:ext cx="3197225" cy="212353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693" y="4234674"/>
            <a:ext cx="3197225" cy="2123530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521" y="4234674"/>
            <a:ext cx="3155092" cy="209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986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970" y="341791"/>
            <a:ext cx="3197225" cy="213431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510" y="341790"/>
            <a:ext cx="3197225" cy="2134317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267" y="4415479"/>
            <a:ext cx="3344235" cy="223245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126" y="4415478"/>
            <a:ext cx="3344235" cy="2232455"/>
          </a:xfrm>
          <a:prstGeom prst="rect">
            <a:avLst/>
          </a:prstGeo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368" y="2540693"/>
            <a:ext cx="2711693" cy="18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63688" y="170411"/>
            <a:ext cx="6347714" cy="1320800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Pożegnanie Lata </a:t>
            </a:r>
            <a:br>
              <a:rPr lang="pl-PL" b="1" dirty="0" smtClean="0"/>
            </a:br>
            <a:r>
              <a:rPr lang="pl-PL" b="1" dirty="0" smtClean="0"/>
              <a:t>z Marianną Orańską 2018</a:t>
            </a:r>
            <a:endParaRPr lang="pl-PL" b="1" dirty="0"/>
          </a:p>
        </p:txBody>
      </p:sp>
      <p:pic>
        <p:nvPicPr>
          <p:cNvPr id="3" name="Symbol zastępczy zawartości 2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111" y="1689952"/>
            <a:ext cx="3197225" cy="212353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510" y="1689952"/>
            <a:ext cx="3197225" cy="2123530"/>
          </a:xfrm>
        </p:spPr>
      </p:pic>
      <p:pic>
        <p:nvPicPr>
          <p:cNvPr id="9" name="Obraz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111" y="4303993"/>
            <a:ext cx="3197225" cy="2123530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510" y="4303993"/>
            <a:ext cx="3235572" cy="214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05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47568" y="188639"/>
            <a:ext cx="6849336" cy="1014085"/>
          </a:xfrm>
        </p:spPr>
        <p:txBody>
          <a:bodyPr>
            <a:normAutofit/>
          </a:bodyPr>
          <a:lstStyle/>
          <a:p>
            <a:pPr algn="ctr"/>
            <a:r>
              <a:rPr lang="pl-PL" b="1" dirty="0" smtClean="0"/>
              <a:t>II Bieg Szlakiem Marianny Orańskiej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391" y="1469530"/>
            <a:ext cx="3197225" cy="21235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679" y="1469530"/>
            <a:ext cx="3197225" cy="212353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391" y="4349579"/>
            <a:ext cx="3198363" cy="2124286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9679" y="4349579"/>
            <a:ext cx="3198364" cy="212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90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44130" y="624110"/>
            <a:ext cx="6590270" cy="776322"/>
          </a:xfrm>
        </p:spPr>
        <p:txBody>
          <a:bodyPr/>
          <a:lstStyle/>
          <a:p>
            <a:r>
              <a:rPr lang="pl-PL" b="1" dirty="0" smtClean="0"/>
              <a:t>Jubileusze Małżeńskie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8" y="2136707"/>
            <a:ext cx="4420317" cy="2950796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1477788"/>
            <a:ext cx="3197225" cy="2134317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4094206"/>
            <a:ext cx="3197225" cy="213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076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Wizyta Harcerzy w Pałacu Marianny Orańskiej po 50 latach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93" y="1905000"/>
            <a:ext cx="4367021" cy="2456449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635" y="4085968"/>
            <a:ext cx="4367021" cy="2456449"/>
          </a:xfrm>
        </p:spPr>
      </p:pic>
    </p:spTree>
    <p:extLst>
      <p:ext uri="{BB962C8B-B14F-4D97-AF65-F5344CB8AC3E}">
        <p14:creationId xmlns:p14="http://schemas.microsoft.com/office/powerpoint/2010/main" val="242889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Ogólnopolskie Dni </a:t>
            </a:r>
            <a:r>
              <a:rPr lang="pl-PL" b="1" dirty="0" err="1" smtClean="0"/>
              <a:t>Djembe</a:t>
            </a:r>
            <a:r>
              <a:rPr lang="pl-PL" b="1" dirty="0" smtClean="0"/>
              <a:t> – warsztaty </a:t>
            </a:r>
            <a:r>
              <a:rPr lang="pl-PL" b="1" dirty="0" err="1" smtClean="0"/>
              <a:t>bębniarskie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960" y="1905000"/>
            <a:ext cx="4193950" cy="2795966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452" y="3731742"/>
            <a:ext cx="4193948" cy="2795965"/>
          </a:xfrm>
        </p:spPr>
      </p:pic>
    </p:spTree>
    <p:extLst>
      <p:ext uri="{BB962C8B-B14F-4D97-AF65-F5344CB8AC3E}">
        <p14:creationId xmlns:p14="http://schemas.microsoft.com/office/powerpoint/2010/main" val="186622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Otwarcie Mauzoleum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71" y="1451054"/>
            <a:ext cx="3197225" cy="21235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759" y="1451054"/>
            <a:ext cx="3197225" cy="2260599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71" y="4258962"/>
            <a:ext cx="3199914" cy="2262201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759" y="4258962"/>
            <a:ext cx="3372654" cy="224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84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15058" cy="710420"/>
          </a:xfrm>
        </p:spPr>
        <p:txBody>
          <a:bodyPr/>
          <a:lstStyle/>
          <a:p>
            <a:r>
              <a:rPr lang="pl-PL" b="1" dirty="0" smtClean="0"/>
              <a:t>Dzień Pluszowego Misia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5" y="1670166"/>
            <a:ext cx="3549476" cy="236631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91360" y="2495213"/>
            <a:ext cx="4282678" cy="2855118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384" y="4134214"/>
            <a:ext cx="3549477" cy="236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02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Obchody stulecia Niepodległości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945200" y="1584770"/>
            <a:ext cx="3247422" cy="1726840"/>
          </a:xfrm>
        </p:spPr>
        <p:txBody>
          <a:bodyPr/>
          <a:lstStyle/>
          <a:p>
            <a:r>
              <a:rPr lang="pl-PL" dirty="0" smtClean="0"/>
              <a:t>Zrealizowano dzięki dofinansowaniu z programu „Niepodległa” w kwocie 35 236,63 zł</a:t>
            </a:r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559729" y="1584770"/>
            <a:ext cx="3197093" cy="3767397"/>
          </a:xfrm>
        </p:spPr>
        <p:txBody>
          <a:bodyPr/>
          <a:lstStyle/>
          <a:p>
            <a:r>
              <a:rPr lang="pl-PL" dirty="0" smtClean="0"/>
              <a:t>W ramach Święta Niepodległości odbyły się:</a:t>
            </a:r>
          </a:p>
          <a:p>
            <a:r>
              <a:rPr lang="pl-PL" dirty="0" smtClean="0"/>
              <a:t>Bieg „Ku Niepodległej”</a:t>
            </a:r>
          </a:p>
          <a:p>
            <a:r>
              <a:rPr lang="pl-PL" dirty="0" smtClean="0"/>
              <a:t>Koncert zespołu „U Studni”</a:t>
            </a:r>
          </a:p>
          <a:p>
            <a:r>
              <a:rPr lang="pl-PL" dirty="0" smtClean="0"/>
              <a:t>Piknik </a:t>
            </a:r>
            <a:r>
              <a:rPr lang="pl-PL" dirty="0" err="1" smtClean="0"/>
              <a:t>Świętomarciński</a:t>
            </a:r>
            <a:r>
              <a:rPr lang="pl-PL" dirty="0" smtClean="0"/>
              <a:t> </a:t>
            </a:r>
            <a:r>
              <a:rPr lang="pl-PL" dirty="0"/>
              <a:t> </a:t>
            </a:r>
            <a:r>
              <a:rPr lang="pl-PL" dirty="0" smtClean="0"/>
              <a:t>      w sołectwie Byczeń</a:t>
            </a:r>
            <a:endParaRPr lang="pl-PL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778" y="3039761"/>
            <a:ext cx="2428138" cy="340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1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Bieg „Ku Niepodległej”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17" y="1739379"/>
            <a:ext cx="3197225" cy="2123530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25" y="1739379"/>
            <a:ext cx="3197225" cy="2123530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217" y="4103396"/>
            <a:ext cx="3198549" cy="212440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25" y="4148673"/>
            <a:ext cx="3130378" cy="207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490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Koncert zespołu „U Studni”</a:t>
            </a:r>
            <a:endParaRPr lang="pl-PL" b="1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265" y="1544513"/>
            <a:ext cx="3197225" cy="2134317"/>
          </a:xfrm>
        </p:spPr>
      </p:pic>
      <p:pic>
        <p:nvPicPr>
          <p:cNvPr id="6" name="Symbol zastępczy zawartości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1544514"/>
            <a:ext cx="3197225" cy="2134317"/>
          </a:xfrm>
        </p:spPr>
      </p:pic>
      <p:pic>
        <p:nvPicPr>
          <p:cNvPr id="7" name="Obraz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7175" y="4176582"/>
            <a:ext cx="3341051" cy="2230329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812" y="4176582"/>
            <a:ext cx="3468130" cy="231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Jarmark </a:t>
            </a:r>
            <a:r>
              <a:rPr lang="pl-PL" b="1" dirty="0" err="1" smtClean="0"/>
              <a:t>świętomarciński</a:t>
            </a:r>
            <a:r>
              <a:rPr lang="pl-PL" b="1" dirty="0" smtClean="0"/>
              <a:t> - Byczeń</a:t>
            </a:r>
            <a:endParaRPr lang="pl-PL" b="1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02" y="1896874"/>
            <a:ext cx="3197225" cy="2123530"/>
          </a:xfrm>
        </p:spPr>
      </p:pic>
      <p:pic>
        <p:nvPicPr>
          <p:cNvPr id="11" name="Symbol zastępczy zawartości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743" y="1896874"/>
            <a:ext cx="3197225" cy="2123530"/>
          </a:xfr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65" y="4259073"/>
            <a:ext cx="3113903" cy="2068189"/>
          </a:xfrm>
          <a:prstGeom prst="rect">
            <a:avLst/>
          </a:prstGeom>
        </p:spPr>
      </p:pic>
      <p:pic>
        <p:nvPicPr>
          <p:cNvPr id="13" name="Obraz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202" y="4258701"/>
            <a:ext cx="3114462" cy="206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11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4542" y="154554"/>
            <a:ext cx="6589199" cy="1280890"/>
          </a:xfrm>
        </p:spPr>
        <p:txBody>
          <a:bodyPr/>
          <a:lstStyle/>
          <a:p>
            <a:r>
              <a:rPr lang="pl-PL" b="1" dirty="0" smtClean="0"/>
              <a:t>Podsumowanie – wideo </a:t>
            </a:r>
            <a:br>
              <a:rPr lang="pl-PL" b="1" dirty="0" smtClean="0"/>
            </a:br>
            <a:r>
              <a:rPr lang="pl-PL" b="1" dirty="0" smtClean="0"/>
              <a:t>z obchodów stulecia Niepodległości</a:t>
            </a:r>
            <a:endParaRPr lang="pl-PL" b="1" dirty="0"/>
          </a:p>
        </p:txBody>
      </p:sp>
      <p:pic>
        <p:nvPicPr>
          <p:cNvPr id="4" name="niepodlegla skrot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1455007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81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Co przed nami?</a:t>
            </a:r>
            <a:endParaRPr lang="pl-PL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475656" y="1844824"/>
            <a:ext cx="2964539" cy="26942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r>
              <a:rPr lang="pl-PL" dirty="0" smtClean="0"/>
              <a:t>Organizacja letniego wypoczynku dla dzieci i młodzieży</a:t>
            </a:r>
          </a:p>
          <a:p>
            <a:r>
              <a:rPr lang="pl-PL" dirty="0" smtClean="0"/>
              <a:t>Turniej LASER TAG i festyn 20.07.2019</a:t>
            </a:r>
          </a:p>
          <a:p>
            <a:pPr marL="114300" indent="0">
              <a:buNone/>
            </a:pPr>
            <a:endParaRPr lang="pl-PL" dirty="0" smtClean="0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236419" y="1955782"/>
            <a:ext cx="3088110" cy="3880773"/>
          </a:xfrm>
        </p:spPr>
        <p:txBody>
          <a:bodyPr>
            <a:normAutofit/>
          </a:bodyPr>
          <a:lstStyle/>
          <a:p>
            <a:r>
              <a:rPr lang="pl-PL" dirty="0" smtClean="0"/>
              <a:t>Dożynki Gminne</a:t>
            </a:r>
          </a:p>
          <a:p>
            <a:r>
              <a:rPr lang="pl-PL" dirty="0" smtClean="0"/>
              <a:t>Dożynki Wiejskie w sołectwach naszej Gminy</a:t>
            </a:r>
          </a:p>
          <a:p>
            <a:r>
              <a:rPr lang="pl-PL" dirty="0" smtClean="0"/>
              <a:t>Organizacja </a:t>
            </a:r>
            <a:r>
              <a:rPr lang="pl-PL" dirty="0"/>
              <a:t>III Biegu Szlakiem Marianny </a:t>
            </a:r>
            <a:r>
              <a:rPr lang="pl-PL" dirty="0" smtClean="0"/>
              <a:t>Orańskiej i Pożegnanie Lata z Marianną Orańską</a:t>
            </a:r>
          </a:p>
          <a:p>
            <a:r>
              <a:rPr lang="pl-PL" dirty="0"/>
              <a:t>Noc Bibliotek – </a:t>
            </a:r>
            <a:r>
              <a:rPr lang="pl-PL" dirty="0" smtClean="0"/>
              <a:t>9.10.2019</a:t>
            </a:r>
            <a:endParaRPr lang="pl-PL" dirty="0"/>
          </a:p>
          <a:p>
            <a:r>
              <a:rPr lang="pl-PL" dirty="0" smtClean="0"/>
              <a:t>Obchody Święta Niepodległości</a:t>
            </a:r>
            <a:endParaRPr lang="pl-PL" dirty="0"/>
          </a:p>
          <a:p>
            <a:pPr marL="0" indent="0">
              <a:buNone/>
            </a:pP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2393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 smtClean="0"/>
              <a:t>Wakacje 2019</a:t>
            </a:r>
            <a:endParaRPr lang="pl-PL" b="1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>
          <a:xfrm>
            <a:off x="1439168" y="2234853"/>
            <a:ext cx="2874596" cy="576262"/>
          </a:xfrm>
        </p:spPr>
        <p:txBody>
          <a:bodyPr/>
          <a:lstStyle/>
          <a:p>
            <a:r>
              <a:rPr lang="pl-PL" smtClean="0"/>
              <a:t>Zajęcia w </a:t>
            </a:r>
            <a:r>
              <a:rPr lang="pl-PL" dirty="0" smtClean="0"/>
              <a:t>Gminnym </a:t>
            </a:r>
            <a:r>
              <a:rPr lang="pl-PL" smtClean="0"/>
              <a:t>Centrum Kultury:</a:t>
            </a:r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>
            <a:off x="1187624" y="3284984"/>
            <a:ext cx="3377684" cy="2549171"/>
          </a:xfrm>
        </p:spPr>
        <p:txBody>
          <a:bodyPr/>
          <a:lstStyle/>
          <a:p>
            <a:r>
              <a:rPr lang="pl-PL" dirty="0" smtClean="0"/>
              <a:t>Zajęcia kulinarne</a:t>
            </a:r>
          </a:p>
          <a:p>
            <a:r>
              <a:rPr lang="pl-PL" dirty="0" smtClean="0"/>
              <a:t>Zajęcia literackie</a:t>
            </a:r>
          </a:p>
          <a:p>
            <a:r>
              <a:rPr lang="pl-PL" dirty="0" smtClean="0"/>
              <a:t>Zajęcia plastyczne</a:t>
            </a:r>
          </a:p>
          <a:p>
            <a:r>
              <a:rPr lang="pl-PL" dirty="0" smtClean="0"/>
              <a:t>Zajęcia sportowe</a:t>
            </a:r>
          </a:p>
          <a:p>
            <a:r>
              <a:rPr lang="pl-PL" dirty="0" smtClean="0"/>
              <a:t>Komputerowy zawrót głowy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>
          <a:xfrm>
            <a:off x="5427418" y="2207983"/>
            <a:ext cx="2873239" cy="576262"/>
          </a:xfrm>
        </p:spPr>
        <p:txBody>
          <a:bodyPr/>
          <a:lstStyle/>
          <a:p>
            <a:r>
              <a:rPr lang="pl-PL" dirty="0" smtClean="0"/>
              <a:t>GCK w czasie wakacji czynne od 8:00 do 20:00</a:t>
            </a:r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4"/>
          </p:nvPr>
        </p:nvSpPr>
        <p:spPr>
          <a:xfrm>
            <a:off x="5239800" y="3140968"/>
            <a:ext cx="3248476" cy="2693187"/>
          </a:xfrm>
        </p:spPr>
        <p:txBody>
          <a:bodyPr/>
          <a:lstStyle/>
          <a:p>
            <a:r>
              <a:rPr lang="pl-PL" dirty="0" smtClean="0"/>
              <a:t>Dyskoteki</a:t>
            </a:r>
          </a:p>
          <a:p>
            <a:r>
              <a:rPr lang="pl-PL" dirty="0" smtClean="0"/>
              <a:t>Domowe kino, poranki i wieczory filmowe, projekcje w </a:t>
            </a:r>
            <a:r>
              <a:rPr lang="pl-PL" dirty="0"/>
              <a:t>s</a:t>
            </a:r>
            <a:r>
              <a:rPr lang="pl-PL" dirty="0" smtClean="0"/>
              <a:t>ali widowiskowej </a:t>
            </a:r>
          </a:p>
          <a:p>
            <a:r>
              <a:rPr lang="pl-PL" dirty="0" smtClean="0"/>
              <a:t>Zajęcia przyrodnicze </a:t>
            </a:r>
          </a:p>
          <a:p>
            <a:r>
              <a:rPr lang="pl-PL" dirty="0" smtClean="0"/>
              <a:t>Zajęcia z modelarstwa - nowość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61888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  <p:bldP spid="9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smtClean="0"/>
              <a:t>Wakacje 2019 - nabór</a:t>
            </a:r>
            <a:endParaRPr lang="pl-PL" b="1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481" y="1264554"/>
            <a:ext cx="3847069" cy="5439157"/>
          </a:xfrm>
        </p:spPr>
      </p:pic>
    </p:spTree>
    <p:extLst>
      <p:ext uri="{BB962C8B-B14F-4D97-AF65-F5344CB8AC3E}">
        <p14:creationId xmlns:p14="http://schemas.microsoft.com/office/powerpoint/2010/main" val="89851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1600" y="17457"/>
            <a:ext cx="7776864" cy="6742761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2400" dirty="0" smtClean="0"/>
          </a:p>
          <a:p>
            <a:pPr algn="ctr">
              <a:buNone/>
            </a:pPr>
            <a:r>
              <a:rPr lang="pl-PL" sz="2400" dirty="0" smtClean="0"/>
              <a:t>Korzystając z okazji chciałabym podziękować za współpracę Dyrektorom Szkół, Przedszkoli, Zakładów Pracy, Sołtysom, jednostkom Ochotniczej Straży Pożarnej i wszystkim organizacjom społecznym.</a:t>
            </a:r>
          </a:p>
          <a:p>
            <a:pPr algn="ctr">
              <a:buNone/>
            </a:pPr>
            <a:r>
              <a:rPr lang="pl-PL" sz="2400" dirty="0" smtClean="0"/>
              <a:t>Na zakończenie pragnę podziękować Wójtowi Gminy oraz Radnym Rady Gminy, za okazywaną pomoc przy realizacji zadań.</a:t>
            </a:r>
          </a:p>
          <a:p>
            <a:pPr algn="ctr">
              <a:buNone/>
            </a:pPr>
            <a:r>
              <a:rPr lang="pl-PL" sz="2400" dirty="0" smtClean="0"/>
              <a:t>W dniu jutrzejszym, tj. </a:t>
            </a:r>
            <a:r>
              <a:rPr lang="pl-PL" sz="2400" b="1" dirty="0" smtClean="0"/>
              <a:t>29 maja </a:t>
            </a:r>
            <a:r>
              <a:rPr lang="pl-PL" sz="2400" dirty="0" smtClean="0"/>
              <a:t>obchodzimy </a:t>
            </a:r>
            <a:r>
              <a:rPr lang="pl-PL" sz="2400" b="1" dirty="0" smtClean="0"/>
              <a:t>Dzień Działacza Kultury</a:t>
            </a:r>
            <a:r>
              <a:rPr lang="pl-PL" sz="2400" dirty="0" smtClean="0"/>
              <a:t>. </a:t>
            </a:r>
            <a:r>
              <a:rPr lang="pl-PL" sz="2400" dirty="0"/>
              <a:t>Z</a:t>
            </a:r>
            <a:r>
              <a:rPr lang="pl-PL" sz="2400" dirty="0" smtClean="0"/>
              <a:t> tej okazji pragnę podziękować jeszcze raz wszystkim pracownikom GCK, życząc sukcesów w pracy zawodowej oraz wszelkiej pomyślności w życiu osobistym.</a:t>
            </a:r>
          </a:p>
        </p:txBody>
      </p:sp>
    </p:spTree>
    <p:extLst>
      <p:ext uri="{BB962C8B-B14F-4D97-AF65-F5344CB8AC3E}">
        <p14:creationId xmlns:p14="http://schemas.microsoft.com/office/powerpoint/2010/main" val="59339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2822</TotalTime>
  <Words>1262</Words>
  <Application>Microsoft Office PowerPoint</Application>
  <PresentationFormat>Pokaz na ekranie (4:3)</PresentationFormat>
  <Paragraphs>226</Paragraphs>
  <Slides>93</Slides>
  <Notes>2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93</vt:i4>
      </vt:variant>
    </vt:vector>
  </HeadingPairs>
  <TitlesOfParts>
    <vt:vector size="98" baseType="lpstr">
      <vt:lpstr>Arial</vt:lpstr>
      <vt:lpstr>Calibri</vt:lpstr>
      <vt:lpstr>Calibri Light</vt:lpstr>
      <vt:lpstr>Wingdings 3</vt:lpstr>
      <vt:lpstr>Motyw pakietu Office</vt:lpstr>
      <vt:lpstr>                SESJA RADY GMINY 28.05.2019</vt:lpstr>
      <vt:lpstr>Głównym zadaniem Gminnego Centrum Kultury jest działalność kulturalna, biblioteczna  i organizacja ruchu turystycznego po Zespole Pałacowo – Parkowym   . </vt:lpstr>
      <vt:lpstr>Warsztaty plastyczno-techniczne</vt:lpstr>
      <vt:lpstr>Warsztaty plastyczno-techniczne  dla dzieci</vt:lpstr>
      <vt:lpstr>Zajęcia taneczne </vt:lpstr>
      <vt:lpstr>Zajęcia dla dorosłych</vt:lpstr>
      <vt:lpstr>Kurs komputerowy E - SENIOR</vt:lpstr>
      <vt:lpstr>Warsztaty twórcze dla dorosłych</vt:lpstr>
      <vt:lpstr>Zajęcia Hatha Joga</vt:lpstr>
      <vt:lpstr>ZUMBA</vt:lpstr>
      <vt:lpstr>Współpraca z sołectwami                     i innymi organizacjami</vt:lpstr>
      <vt:lpstr>Prezentacja programu PowerPoint</vt:lpstr>
      <vt:lpstr>GCK jako centrum spotkań</vt:lpstr>
      <vt:lpstr>„Edukacyjny Zakątek”</vt:lpstr>
      <vt:lpstr>Współpraca ze szkołami  i przedszkolami</vt:lpstr>
      <vt:lpstr>Gminne Centrum Kultury jest głównym organizatorem  i koordynatorem imprez odbywających się w naszej Gminie.</vt:lpstr>
      <vt:lpstr>Finał Wielkiej Orkiestry Świątecznej Pomocy – zebrano rekordową kwotę 15 539,20 zł</vt:lpstr>
      <vt:lpstr> </vt:lpstr>
      <vt:lpstr>Prezentacja programu PowerPoint</vt:lpstr>
      <vt:lpstr>Diecezjalny Turniej Szachowy</vt:lpstr>
      <vt:lpstr>Gminne Centrum Kultury było jak co roku głównym organizatorem  i koordynatorem zimowego wypoczynku dzieci i młodzieży.  Przy współpracy z Paniami ze świetlic wiejskich  i środowiskowych, dzieci  i młodzież z gminy Kamieniec Ząbkowicki, czas wolny od nauki spędzili wesoło i przyjemnie. </vt:lpstr>
      <vt:lpstr>FERIE ZIMOWE 2019 Plan ferii zimowych został zrealizowany w 100%.</vt:lpstr>
      <vt:lpstr>W czasie ferii odbyły się:</vt:lpstr>
      <vt:lpstr>Wycieczka do kina:</vt:lpstr>
      <vt:lpstr>Wycieczka na kręgle</vt:lpstr>
      <vt:lpstr>Spektakl „Zaczarowany medalion”</vt:lpstr>
      <vt:lpstr>Zajęcia sportowe</vt:lpstr>
      <vt:lpstr>Spotkanie z podróżnikiem</vt:lpstr>
      <vt:lpstr>Opowieść o Australii</vt:lpstr>
      <vt:lpstr>W czasie ferii zimowych odbywały się w GCK także:  - zajęcia komputerowe  - poranki filmowe  - zajęcia plastyczne  - zajęcia kulinarne  - zajęcia czytelnicze   - rozgrywki planszowe  </vt:lpstr>
      <vt:lpstr>W GCK odbyły się gminne eliminacje Dolnośląskiego Konkursu Recytatorskiego "Pegazik".</vt:lpstr>
      <vt:lpstr>       Uczniowie kamienieckich szkół reprezentowali gminę Kamieniec Ząbkowicki na eliminacjach powiatowych zdobywając tam zaszczytne miejsca.</vt:lpstr>
      <vt:lpstr>Po raz trzeci Gminne Centrum Kultury było organizatorem biegu  TROPEM WILCZYM „Ku Pamięci Żołnierzy Wyklętych”. Bieg oprócz symbolicznego znaczenia miał również  charakter integracyjny, sportowy i rodzinny.</vt:lpstr>
      <vt:lpstr>Bieg Tropem Wilczym</vt:lpstr>
      <vt:lpstr>Spotkanie z geologiem – wykład na temat piramid</vt:lpstr>
      <vt:lpstr>Święto 3 Maja w programie:</vt:lpstr>
      <vt:lpstr>Prezentacja programu PowerPoint</vt:lpstr>
      <vt:lpstr>V Wiosna Tulipanów 2019</vt:lpstr>
      <vt:lpstr>V Wiosna Tulipanów</vt:lpstr>
      <vt:lpstr>V Wiosna Tulipanów – stoiska wystawiennicze</vt:lpstr>
      <vt:lpstr>Prezentacja programu PowerPoint</vt:lpstr>
      <vt:lpstr>Koncert chóru  PUEALLE CANTANTES</vt:lpstr>
      <vt:lpstr>V Wiosna Tulipanów</vt:lpstr>
      <vt:lpstr>V Wiosna Tulipanów</vt:lpstr>
      <vt:lpstr>Prezentacja programu PowerPoint</vt:lpstr>
      <vt:lpstr>Działalność biblioteczna</vt:lpstr>
      <vt:lpstr>Spełniamy życzenia naszych Czytelników: Czytelnicy mają możliwość zamówienia książki na specjalne życzenie.</vt:lpstr>
      <vt:lpstr>Prenumerujemy  i udostępniamy około 20 czasopism</vt:lpstr>
      <vt:lpstr>Wykupiony został dostęp do platformy LEGIMI</vt:lpstr>
      <vt:lpstr>Recenzje książek na portalu DZA.DOBA.PL</vt:lpstr>
      <vt:lpstr>Organizujemy spotkania autorskie  we współpracy z kołem Stowarzyszenia Bibliotekarzy Polskich</vt:lpstr>
      <vt:lpstr>Spotkanie bibliotekarzy  z ząbkowickiego i kłodzkiego koła SBP</vt:lpstr>
      <vt:lpstr>Narodowe Czytanie – „Przedwiośnie”</vt:lpstr>
      <vt:lpstr>Światowy Dzień Książki</vt:lpstr>
      <vt:lpstr>Prezentacja programu PowerPoint</vt:lpstr>
      <vt:lpstr> „Z książką na walizkach” </vt:lpstr>
      <vt:lpstr>Powiatowy Dzień Bibliotekarza  w Szczytnej</vt:lpstr>
      <vt:lpstr>Tydzień bibliotek – seria spotkań  z przedszkolakami</vt:lpstr>
      <vt:lpstr>Dotacja z programu „Partnerstwo dla książki” – BIBLIOTEKA MALUCHA</vt:lpstr>
      <vt:lpstr>Udział w kampanii „Mała książka – wielki człowiek”</vt:lpstr>
      <vt:lpstr>Organizacja ruchu turystycznego</vt:lpstr>
      <vt:lpstr>Otwarcie sezonu turystycznego 13.04.2019</vt:lpstr>
      <vt:lpstr>Pałac Marianny Orańskiej  – ruch turystyczny</vt:lpstr>
      <vt:lpstr>Prowadzimy wypożyczalnię rowerów – turyści mogą pojechać do zrewitalizowanego Mauzoleum</vt:lpstr>
      <vt:lpstr>W Pałacu Marianny Orańskiej organizowane są:</vt:lpstr>
      <vt:lpstr>Zwiedzanie Pałacu dla najmłodszych</vt:lpstr>
      <vt:lpstr>Wydarzenia na terenie Pałacu Marianny Orańskiej i Kompleksu Pałacowo - Parkowego</vt:lpstr>
      <vt:lpstr>Kawiarnia</vt:lpstr>
      <vt:lpstr>Punkt Informacji Turystycznej</vt:lpstr>
      <vt:lpstr>Ilość turystów zwiedzających  Zespół Pałacowo – Parkowy:</vt:lpstr>
      <vt:lpstr>  Najważniejsze wydarzenia z roku 2018, których nie mieliśmy okazji zaprezentować:</vt:lpstr>
      <vt:lpstr>Gminny Dzień Dziecka</vt:lpstr>
      <vt:lpstr>„Sobótkowe śpiewanie”</vt:lpstr>
      <vt:lpstr>Wakacje 2018</vt:lpstr>
      <vt:lpstr>Indiańskie Lato we współpracy  z Fundacją Dobrych Działań</vt:lpstr>
      <vt:lpstr>Dożynki Gminne i Pożegnanie Wakacji Kamieniec Ząbkowicki</vt:lpstr>
      <vt:lpstr>Prezentacja programu PowerPoint</vt:lpstr>
      <vt:lpstr>Pożegnanie Lata  z Marianną Orańską 2018</vt:lpstr>
      <vt:lpstr>II Bieg Szlakiem Marianny Orańskiej</vt:lpstr>
      <vt:lpstr>Jubileusze Małżeńskie</vt:lpstr>
      <vt:lpstr>Wizyta Harcerzy w Pałacu Marianny Orańskiej po 50 latach</vt:lpstr>
      <vt:lpstr>Ogólnopolskie Dni Djembe – warsztaty bębniarskie</vt:lpstr>
      <vt:lpstr>Otwarcie Mauzoleum</vt:lpstr>
      <vt:lpstr>Dzień Pluszowego Misia</vt:lpstr>
      <vt:lpstr>Obchody stulecia Niepodległości</vt:lpstr>
      <vt:lpstr>Bieg „Ku Niepodległej”</vt:lpstr>
      <vt:lpstr>Koncert zespołu „U Studni”</vt:lpstr>
      <vt:lpstr>Jarmark świętomarciński - Byczeń</vt:lpstr>
      <vt:lpstr>Podsumowanie – wideo  z obchodów stulecia Niepodległości</vt:lpstr>
      <vt:lpstr>Co przed nami?</vt:lpstr>
      <vt:lpstr>Wakacje 2019</vt:lpstr>
      <vt:lpstr>Wakacje 2019 - nabór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SESJA RADY GMINY 30.05.2016</dc:title>
  <dc:creator>User</dc:creator>
  <cp:lastModifiedBy>Natalia</cp:lastModifiedBy>
  <cp:revision>467</cp:revision>
  <dcterms:created xsi:type="dcterms:W3CDTF">2016-05-25T13:28:01Z</dcterms:created>
  <dcterms:modified xsi:type="dcterms:W3CDTF">2019-05-28T10:56:16Z</dcterms:modified>
</cp:coreProperties>
</file>