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tags/tag2.xml" ContentType="application/vnd.openxmlformats-officedocument.presentationml.tags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theme/themeOverride1.xml" ContentType="application/vnd.openxmlformats-officedocument.themeOverr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  <p:sldMasterId id="2147484097" r:id="rId2"/>
  </p:sldMasterIdLst>
  <p:notesMasterIdLst>
    <p:notesMasterId r:id="rId31"/>
  </p:notesMasterIdLst>
  <p:sldIdLst>
    <p:sldId id="398" r:id="rId3"/>
    <p:sldId id="399" r:id="rId4"/>
    <p:sldId id="400" r:id="rId5"/>
    <p:sldId id="401" r:id="rId6"/>
    <p:sldId id="402" r:id="rId7"/>
    <p:sldId id="403" r:id="rId8"/>
    <p:sldId id="405" r:id="rId9"/>
    <p:sldId id="404" r:id="rId10"/>
    <p:sldId id="406" r:id="rId11"/>
    <p:sldId id="407" r:id="rId12"/>
    <p:sldId id="409" r:id="rId13"/>
    <p:sldId id="331" r:id="rId14"/>
    <p:sldId id="332" r:id="rId15"/>
    <p:sldId id="323" r:id="rId16"/>
    <p:sldId id="321" r:id="rId17"/>
    <p:sldId id="336" r:id="rId18"/>
    <p:sldId id="337" r:id="rId19"/>
    <p:sldId id="338" r:id="rId20"/>
    <p:sldId id="339" r:id="rId21"/>
    <p:sldId id="340" r:id="rId22"/>
    <p:sldId id="382" r:id="rId23"/>
    <p:sldId id="392" r:id="rId24"/>
    <p:sldId id="345" r:id="rId25"/>
    <p:sldId id="393" r:id="rId26"/>
    <p:sldId id="394" r:id="rId27"/>
    <p:sldId id="395" r:id="rId28"/>
    <p:sldId id="410" r:id="rId29"/>
    <p:sldId id="381" r:id="rId30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70087"/>
    <a:srgbClr val="FFFF00"/>
    <a:srgbClr val="FF0000"/>
    <a:srgbClr val="FF6600"/>
    <a:srgbClr val="55D5FF"/>
    <a:srgbClr val="F35C19"/>
    <a:srgbClr val="0B49C5"/>
    <a:srgbClr val="000099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0971" autoAdjust="0"/>
  </p:normalViewPr>
  <p:slideViewPr>
    <p:cSldViewPr>
      <p:cViewPr varScale="1">
        <p:scale>
          <a:sx n="106" d="100"/>
          <a:sy n="106" d="100"/>
        </p:scale>
        <p:origin x="-1764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Macintosh%20HD:Users:Ania:Desktop:Stan_Bezrobocia2016_17-10-2016_11-13-33.xls" TargetMode="Externa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oleObject" Target="Macintosh%20HD:Users:Ania:Desktop:Stan_Bezrobocia2016_17-10-2016_11-13-33.xls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3175">
          <a:solidFill>
            <a:srgbClr val="80808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'2016'!$A$42:$B$42</c:f>
              <c:strCache>
                <c:ptCount val="1"/>
                <c:pt idx="0">
                  <c:v>Kamieniec Ząbk.</c:v>
                </c:pt>
              </c:strCache>
            </c:strRef>
          </c:tx>
          <c:spPr>
            <a:solidFill>
              <a:schemeClr val="tx2">
                <a:lumMod val="50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'2016'!$C$41:$K$41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'2016'!$C$42:$K$42</c:f>
              <c:numCache>
                <c:formatCode>General</c:formatCode>
                <c:ptCount val="9"/>
                <c:pt idx="0">
                  <c:v>400</c:v>
                </c:pt>
                <c:pt idx="1">
                  <c:v>395</c:v>
                </c:pt>
                <c:pt idx="2">
                  <c:v>447</c:v>
                </c:pt>
                <c:pt idx="3">
                  <c:v>423</c:v>
                </c:pt>
                <c:pt idx="4">
                  <c:v>378</c:v>
                </c:pt>
                <c:pt idx="5">
                  <c:v>383</c:v>
                </c:pt>
                <c:pt idx="6">
                  <c:v>384</c:v>
                </c:pt>
                <c:pt idx="7">
                  <c:v>380</c:v>
                </c:pt>
                <c:pt idx="8">
                  <c:v>311</c:v>
                </c:pt>
              </c:numCache>
            </c:numRef>
          </c:val>
        </c:ser>
        <c:ser>
          <c:idx val="1"/>
          <c:order val="1"/>
          <c:tx>
            <c:strRef>
              <c:f>'2016'!$A$43:$B$43</c:f>
              <c:strCache>
                <c:ptCount val="1"/>
                <c:pt idx="0">
                  <c:v>Powiat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400" b="0">
                    <a:solidFill>
                      <a:schemeClr val="tx1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'2016'!$C$41:$K$41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'2016'!$C$43:$K$43</c:f>
              <c:numCache>
                <c:formatCode>General</c:formatCode>
                <c:ptCount val="9"/>
                <c:pt idx="0">
                  <c:v>3372</c:v>
                </c:pt>
                <c:pt idx="1">
                  <c:v>3407</c:v>
                </c:pt>
                <c:pt idx="2">
                  <c:v>3301</c:v>
                </c:pt>
                <c:pt idx="3">
                  <c:v>3085</c:v>
                </c:pt>
                <c:pt idx="4">
                  <c:v>2864</c:v>
                </c:pt>
                <c:pt idx="5">
                  <c:v>2802</c:v>
                </c:pt>
                <c:pt idx="6">
                  <c:v>2783</c:v>
                </c:pt>
                <c:pt idx="7">
                  <c:v>2777</c:v>
                </c:pt>
                <c:pt idx="8">
                  <c:v>2710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27001984"/>
        <c:axId val="27003520"/>
        <c:axId val="0"/>
      </c:bar3DChart>
      <c:catAx>
        <c:axId val="27001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7003520"/>
        <c:crosses val="autoZero"/>
        <c:auto val="1"/>
        <c:lblAlgn val="ctr"/>
        <c:lblOffset val="100"/>
        <c:noMultiLvlLbl val="0"/>
      </c:catAx>
      <c:valAx>
        <c:axId val="2700352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01984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>
        <c:manualLayout>
          <c:xMode val="edge"/>
          <c:yMode val="edge"/>
          <c:x val="0.12240706650372001"/>
          <c:y val="3.38503937007874E-2"/>
          <c:w val="0.69260430363689796"/>
          <c:h val="0.105419719274221"/>
        </c:manualLayout>
      </c:layout>
      <c:overlay val="0"/>
      <c:txPr>
        <a:bodyPr/>
        <a:lstStyle/>
        <a:p>
          <a:pPr>
            <a:defRPr sz="1400" b="1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  <c:spPr>
        <a:noFill/>
        <a:ln w="3175">
          <a:solidFill>
            <a:srgbClr val="808080"/>
          </a:solidFill>
          <a:prstDash val="solid"/>
        </a:ln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'2016'!$A$67:$B$67</c:f>
              <c:strCache>
                <c:ptCount val="1"/>
                <c:pt idx="0">
                  <c:v>Polska</c:v>
                </c:pt>
              </c:strCache>
            </c:strRef>
          </c:tx>
          <c:spPr>
            <a:solidFill>
              <a:schemeClr val="tx1">
                <a:lumMod val="75000"/>
              </a:schemeClr>
            </a:solidFill>
          </c:spPr>
          <c:invertIfNegative val="0"/>
          <c:dLbls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'2016'!$C$66:$E$66</c:f>
              <c:strCache>
                <c:ptCount val="3"/>
                <c:pt idx="0">
                  <c:v>IX 2015</c:v>
                </c:pt>
                <c:pt idx="1">
                  <c:v>IX 2016</c:v>
                </c:pt>
                <c:pt idx="2">
                  <c:v>IX 2017</c:v>
                </c:pt>
              </c:strCache>
            </c:strRef>
          </c:cat>
          <c:val>
            <c:numRef>
              <c:f>'2016'!$C$67:$E$67</c:f>
              <c:numCache>
                <c:formatCode>General</c:formatCode>
                <c:ptCount val="3"/>
                <c:pt idx="0">
                  <c:v>9.6999999999999993</c:v>
                </c:pt>
                <c:pt idx="1">
                  <c:v>8.3000000000000007</c:v>
                </c:pt>
                <c:pt idx="2">
                  <c:v>6.8</c:v>
                </c:pt>
              </c:numCache>
            </c:numRef>
          </c:val>
        </c:ser>
        <c:ser>
          <c:idx val="1"/>
          <c:order val="1"/>
          <c:tx>
            <c:strRef>
              <c:f>'2016'!$A$68:$B$68</c:f>
              <c:strCache>
                <c:ptCount val="1"/>
                <c:pt idx="0">
                  <c:v>WOJEWÓDZTWO DOLNOŚLĄSKIE</c:v>
                </c:pt>
              </c:strCache>
            </c:strRef>
          </c:tx>
          <c:spPr>
            <a:solidFill>
              <a:srgbClr val="3366FF"/>
            </a:solidFill>
          </c:spPr>
          <c:invertIfNegative val="0"/>
          <c:dLbls>
            <c:dLbl>
              <c:idx val="0"/>
              <c:layout>
                <c:manualLayout>
                  <c:x val="1.187335154017780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179780594179001E-2"/>
                  <c:y val="-3.0358792764235802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6.2220057220612702E-3"/>
                  <c:y val="-8.2692991917916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>
                    <a:solidFill>
                      <a:srgbClr val="FFFF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'2016'!$C$66:$E$66</c:f>
              <c:strCache>
                <c:ptCount val="3"/>
                <c:pt idx="0">
                  <c:v>IX 2015</c:v>
                </c:pt>
                <c:pt idx="1">
                  <c:v>IX 2016</c:v>
                </c:pt>
                <c:pt idx="2">
                  <c:v>IX 2017</c:v>
                </c:pt>
              </c:strCache>
            </c:strRef>
          </c:cat>
          <c:val>
            <c:numRef>
              <c:f>'2016'!$C$68:$E$68</c:f>
              <c:numCache>
                <c:formatCode>General</c:formatCode>
                <c:ptCount val="3"/>
                <c:pt idx="0">
                  <c:v>8.6</c:v>
                </c:pt>
                <c:pt idx="1">
                  <c:v>7.3</c:v>
                </c:pt>
                <c:pt idx="2">
                  <c:v>6.1</c:v>
                </c:pt>
              </c:numCache>
            </c:numRef>
          </c:val>
        </c:ser>
        <c:ser>
          <c:idx val="2"/>
          <c:order val="2"/>
          <c:tx>
            <c:strRef>
              <c:f>'2016'!$A$69:$B$69</c:f>
              <c:strCache>
                <c:ptCount val="1"/>
                <c:pt idx="0">
                  <c:v>POWIAT ZĄBKOWOCKI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pPr>
              <a:noFill/>
            </c:spPr>
            <c:txPr>
              <a:bodyPr/>
              <a:lstStyle/>
              <a:p>
                <a:pPr>
                  <a:defRPr sz="1600" b="1">
                    <a:solidFill>
                      <a:srgbClr val="FFFFFF"/>
                    </a:solidFill>
                  </a:defRPr>
                </a:pPr>
                <a:endParaRPr lang="pl-PL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'2016'!$C$66:$E$66</c:f>
              <c:strCache>
                <c:ptCount val="3"/>
                <c:pt idx="0">
                  <c:v>IX 2015</c:v>
                </c:pt>
                <c:pt idx="1">
                  <c:v>IX 2016</c:v>
                </c:pt>
                <c:pt idx="2">
                  <c:v>IX 2017</c:v>
                </c:pt>
              </c:strCache>
            </c:strRef>
          </c:cat>
          <c:val>
            <c:numRef>
              <c:f>'2016'!$C$69:$E$69</c:f>
              <c:numCache>
                <c:formatCode>General</c:formatCode>
                <c:ptCount val="3"/>
                <c:pt idx="0">
                  <c:v>14.8</c:v>
                </c:pt>
                <c:pt idx="1">
                  <c:v>13.6</c:v>
                </c:pt>
                <c:pt idx="2">
                  <c:v>11.9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057536"/>
        <c:axId val="26817664"/>
        <c:axId val="0"/>
      </c:bar3DChart>
      <c:catAx>
        <c:axId val="27057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6817664"/>
        <c:crosses val="autoZero"/>
        <c:auto val="1"/>
        <c:lblAlgn val="ctr"/>
        <c:lblOffset val="100"/>
        <c:noMultiLvlLbl val="0"/>
      </c:catAx>
      <c:valAx>
        <c:axId val="268176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057536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'2016'!$C$105</c:f>
              <c:strCache>
                <c:ptCount val="1"/>
                <c:pt idx="0">
                  <c:v>Praca subsydiowana</c:v>
                </c:pt>
              </c:strCache>
            </c:strRef>
          </c:tx>
          <c:spPr>
            <a:solidFill>
              <a:schemeClr val="tx1">
                <a:lumMod val="8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'2016'!$D$104:$L$104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'2016'!$D$105:$L$105</c:f>
              <c:numCache>
                <c:formatCode>General</c:formatCode>
                <c:ptCount val="9"/>
                <c:pt idx="0">
                  <c:v>6</c:v>
                </c:pt>
                <c:pt idx="1">
                  <c:v>10</c:v>
                </c:pt>
                <c:pt idx="2">
                  <c:v>10</c:v>
                </c:pt>
                <c:pt idx="3">
                  <c:v>21</c:v>
                </c:pt>
                <c:pt idx="4">
                  <c:v>6</c:v>
                </c:pt>
                <c:pt idx="5">
                  <c:v>5</c:v>
                </c:pt>
                <c:pt idx="6">
                  <c:v>8</c:v>
                </c:pt>
                <c:pt idx="7">
                  <c:v>3</c:v>
                </c:pt>
                <c:pt idx="8">
                  <c:v>87</c:v>
                </c:pt>
              </c:numCache>
            </c:numRef>
          </c:val>
        </c:ser>
        <c:ser>
          <c:idx val="1"/>
          <c:order val="1"/>
          <c:tx>
            <c:strRef>
              <c:f>'2016'!$C$106</c:f>
              <c:strCache>
                <c:ptCount val="1"/>
                <c:pt idx="0">
                  <c:v>Praca niesubsydiowana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'2016'!$D$104:$L$104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'2016'!$D$106:$L$106</c:f>
              <c:numCache>
                <c:formatCode>General</c:formatCode>
                <c:ptCount val="9"/>
                <c:pt idx="0">
                  <c:v>16</c:v>
                </c:pt>
                <c:pt idx="1">
                  <c:v>30</c:v>
                </c:pt>
                <c:pt idx="2">
                  <c:v>23</c:v>
                </c:pt>
                <c:pt idx="3">
                  <c:v>24</c:v>
                </c:pt>
                <c:pt idx="4">
                  <c:v>27</c:v>
                </c:pt>
                <c:pt idx="5">
                  <c:v>18</c:v>
                </c:pt>
                <c:pt idx="6">
                  <c:v>18</c:v>
                </c:pt>
                <c:pt idx="7">
                  <c:v>21</c:v>
                </c:pt>
                <c:pt idx="8">
                  <c:v>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973312"/>
        <c:axId val="26974848"/>
        <c:axId val="0"/>
      </c:bar3DChart>
      <c:catAx>
        <c:axId val="26973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26974848"/>
        <c:crosses val="autoZero"/>
        <c:auto val="1"/>
        <c:lblAlgn val="ctr"/>
        <c:lblOffset val="100"/>
        <c:noMultiLvlLbl val="0"/>
      </c:catAx>
      <c:valAx>
        <c:axId val="269748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973312"/>
        <c:crosses val="autoZero"/>
        <c:crossBetween val="between"/>
      </c:valAx>
      <c:spPr>
        <a:noFill/>
        <a:ln w="25400">
          <a:noFill/>
        </a:ln>
      </c:spPr>
    </c:plotArea>
    <c:legend>
      <c:legendPos val="t"/>
      <c:layout/>
      <c:overlay val="0"/>
      <c:txPr>
        <a:bodyPr/>
        <a:lstStyle/>
        <a:p>
          <a:pPr>
            <a:defRPr sz="1400"/>
          </a:pPr>
          <a:endParaRPr lang="pl-PL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'2016'!$C$99</c:f>
              <c:strCache>
                <c:ptCount val="1"/>
                <c:pt idx="0">
                  <c:v>Praca subsydiowana</c:v>
                </c:pt>
              </c:strCache>
            </c:strRef>
          </c:tx>
          <c:spPr>
            <a:solidFill>
              <a:schemeClr val="tx1">
                <a:lumMod val="65000"/>
              </a:schemeClr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'2016'!$D$98:$L$98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'2016'!$D$99:$L$99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15</c:v>
                </c:pt>
                <c:pt idx="4">
                  <c:v>32</c:v>
                </c:pt>
                <c:pt idx="5">
                  <c:v>29</c:v>
                </c:pt>
                <c:pt idx="6">
                  <c:v>12</c:v>
                </c:pt>
                <c:pt idx="7">
                  <c:v>4</c:v>
                </c:pt>
                <c:pt idx="8">
                  <c:v>101</c:v>
                </c:pt>
              </c:numCache>
            </c:numRef>
          </c:val>
        </c:ser>
        <c:ser>
          <c:idx val="1"/>
          <c:order val="1"/>
          <c:tx>
            <c:strRef>
              <c:f>'2016'!$C$100</c:f>
              <c:strCache>
                <c:ptCount val="1"/>
                <c:pt idx="0">
                  <c:v>Praca niesubsydiowana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'2016'!$D$98:$L$98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'2016'!$D$100:$L$100</c:f>
              <c:numCache>
                <c:formatCode>General</c:formatCode>
                <c:ptCount val="9"/>
                <c:pt idx="0">
                  <c:v>35</c:v>
                </c:pt>
                <c:pt idx="1">
                  <c:v>24</c:v>
                </c:pt>
                <c:pt idx="2">
                  <c:v>45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27</c:v>
                </c:pt>
                <c:pt idx="7">
                  <c:v>18</c:v>
                </c:pt>
                <c:pt idx="8">
                  <c:v>38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6696320"/>
        <c:axId val="26706304"/>
        <c:axId val="0"/>
      </c:bar3DChart>
      <c:catAx>
        <c:axId val="26696320"/>
        <c:scaling>
          <c:orientation val="minMax"/>
        </c:scaling>
        <c:delete val="0"/>
        <c:axPos val="b"/>
        <c:majorTickMark val="out"/>
        <c:minorTickMark val="none"/>
        <c:tickLblPos val="nextTo"/>
        <c:crossAx val="26706304"/>
        <c:crosses val="autoZero"/>
        <c:auto val="1"/>
        <c:lblAlgn val="ctr"/>
        <c:lblOffset val="100"/>
        <c:noMultiLvlLbl val="0"/>
      </c:catAx>
      <c:valAx>
        <c:axId val="267063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6696320"/>
        <c:crosses val="autoZero"/>
        <c:crossBetween val="between"/>
      </c:valAx>
    </c:plotArea>
    <c:legend>
      <c:legendPos val="t"/>
      <c:legendEntry>
        <c:idx val="0"/>
        <c:txPr>
          <a:bodyPr/>
          <a:lstStyle/>
          <a:p>
            <a:pPr>
              <a:defRPr sz="1400"/>
            </a:pPr>
            <a:endParaRPr lang="pl-PL"/>
          </a:p>
        </c:txPr>
      </c:legendEntry>
      <c:legendEntry>
        <c:idx val="1"/>
        <c:txPr>
          <a:bodyPr/>
          <a:lstStyle/>
          <a:p>
            <a:pPr>
              <a:defRPr sz="1400"/>
            </a:pPr>
            <a:endParaRPr lang="pl-PL"/>
          </a:p>
        </c:txPr>
      </c:legendEntry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'2016'!$A$132:$B$132</c:f>
              <c:strCache>
                <c:ptCount val="1"/>
                <c:pt idx="0">
                  <c:v>Praca subsydiowana  w Gminie Kamieniec Ząbkowickim</c:v>
                </c:pt>
              </c:strCache>
            </c:strRef>
          </c:tx>
          <c:spPr>
            <a:solidFill>
              <a:schemeClr val="tx1">
                <a:lumMod val="50000"/>
              </a:schemeClr>
            </a:solidFill>
          </c:spPr>
          <c:invertIfNegative val="0"/>
          <c:cat>
            <c:strRef>
              <c:f>'2016'!$C$131:$K$131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'2016'!$C$132:$K$132</c:f>
              <c:numCache>
                <c:formatCode>General</c:formatCode>
                <c:ptCount val="9"/>
                <c:pt idx="0">
                  <c:v>6</c:v>
                </c:pt>
                <c:pt idx="1">
                  <c:v>10</c:v>
                </c:pt>
                <c:pt idx="2">
                  <c:v>10</c:v>
                </c:pt>
                <c:pt idx="3">
                  <c:v>21</c:v>
                </c:pt>
                <c:pt idx="4">
                  <c:v>6</c:v>
                </c:pt>
                <c:pt idx="5">
                  <c:v>5</c:v>
                </c:pt>
                <c:pt idx="6">
                  <c:v>8</c:v>
                </c:pt>
                <c:pt idx="7">
                  <c:v>3</c:v>
                </c:pt>
                <c:pt idx="8">
                  <c:v>87</c:v>
                </c:pt>
              </c:numCache>
            </c:numRef>
          </c:val>
        </c:ser>
        <c:ser>
          <c:idx val="1"/>
          <c:order val="1"/>
          <c:tx>
            <c:strRef>
              <c:f>'2016'!$A$133:$B$133</c:f>
              <c:strCache>
                <c:ptCount val="1"/>
                <c:pt idx="0">
                  <c:v>Praca subsydiowana  w Powiecie Ząbkowickim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'2016'!$C$131:$K$131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'2016'!$C$133:$K$133</c:f>
              <c:numCache>
                <c:formatCode>General</c:formatCode>
                <c:ptCount val="9"/>
                <c:pt idx="0">
                  <c:v>23</c:v>
                </c:pt>
                <c:pt idx="1">
                  <c:v>46</c:v>
                </c:pt>
                <c:pt idx="2">
                  <c:v>65</c:v>
                </c:pt>
                <c:pt idx="3">
                  <c:v>76</c:v>
                </c:pt>
                <c:pt idx="4">
                  <c:v>64</c:v>
                </c:pt>
                <c:pt idx="5">
                  <c:v>37</c:v>
                </c:pt>
                <c:pt idx="6">
                  <c:v>41</c:v>
                </c:pt>
                <c:pt idx="7">
                  <c:v>40</c:v>
                </c:pt>
                <c:pt idx="8">
                  <c:v>122</c:v>
                </c:pt>
              </c:numCache>
            </c:numRef>
          </c:val>
        </c:ser>
        <c:ser>
          <c:idx val="2"/>
          <c:order val="2"/>
          <c:tx>
            <c:strRef>
              <c:f>'2016'!$A$134:$B$134</c:f>
              <c:strCache>
                <c:ptCount val="1"/>
                <c:pt idx="0">
                  <c:v>Praca niesubsydiowana w Gminie Kamieniec Ząbkowickim</c:v>
                </c:pt>
              </c:strCache>
            </c:strRef>
          </c:tx>
          <c:spPr>
            <a:solidFill>
              <a:schemeClr val="tx1">
                <a:lumMod val="50000"/>
              </a:schemeClr>
            </a:solidFill>
          </c:spPr>
          <c:invertIfNegative val="0"/>
          <c:cat>
            <c:strRef>
              <c:f>'2016'!$C$131:$K$131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'2016'!$C$134:$K$134</c:f>
              <c:numCache>
                <c:formatCode>General</c:formatCode>
                <c:ptCount val="9"/>
                <c:pt idx="0">
                  <c:v>16</c:v>
                </c:pt>
                <c:pt idx="1">
                  <c:v>30</c:v>
                </c:pt>
                <c:pt idx="2">
                  <c:v>23</c:v>
                </c:pt>
                <c:pt idx="3">
                  <c:v>24</c:v>
                </c:pt>
                <c:pt idx="4">
                  <c:v>27</c:v>
                </c:pt>
                <c:pt idx="5">
                  <c:v>18</c:v>
                </c:pt>
                <c:pt idx="6">
                  <c:v>18</c:v>
                </c:pt>
                <c:pt idx="7">
                  <c:v>21</c:v>
                </c:pt>
                <c:pt idx="8">
                  <c:v>32</c:v>
                </c:pt>
              </c:numCache>
            </c:numRef>
          </c:val>
        </c:ser>
        <c:ser>
          <c:idx val="3"/>
          <c:order val="3"/>
          <c:tx>
            <c:strRef>
              <c:f>'2016'!$A$135:$B$135</c:f>
              <c:strCache>
                <c:ptCount val="1"/>
                <c:pt idx="0">
                  <c:v>Praca niesubsydiowana  w Powiecie Ząbkowickim</c:v>
                </c:pt>
              </c:strCache>
            </c:strRef>
          </c:tx>
          <c:spPr>
            <a:solidFill>
              <a:schemeClr val="tx2">
                <a:lumMod val="75000"/>
              </a:schemeClr>
            </a:solidFill>
          </c:spPr>
          <c:invertIfNegative val="0"/>
          <c:cat>
            <c:strRef>
              <c:f>'2016'!$C$131:$K$131</c:f>
              <c:strCache>
                <c:ptCount val="9"/>
                <c:pt idx="0">
                  <c:v>I 2017</c:v>
                </c:pt>
                <c:pt idx="1">
                  <c:v>II 2017</c:v>
                </c:pt>
                <c:pt idx="2">
                  <c:v>III 2017</c:v>
                </c:pt>
                <c:pt idx="3">
                  <c:v>IV 2017</c:v>
                </c:pt>
                <c:pt idx="4">
                  <c:v>V 2017</c:v>
                </c:pt>
                <c:pt idx="5">
                  <c:v>VI 2017</c:v>
                </c:pt>
                <c:pt idx="6">
                  <c:v>VII 2017</c:v>
                </c:pt>
                <c:pt idx="7">
                  <c:v>VIII 2017</c:v>
                </c:pt>
                <c:pt idx="8">
                  <c:v>IX 2017</c:v>
                </c:pt>
              </c:strCache>
            </c:strRef>
          </c:cat>
          <c:val>
            <c:numRef>
              <c:f>'2016'!$C$135:$K$135</c:f>
              <c:numCache>
                <c:formatCode>General</c:formatCode>
                <c:ptCount val="9"/>
                <c:pt idx="0">
                  <c:v>193</c:v>
                </c:pt>
                <c:pt idx="1">
                  <c:v>163</c:v>
                </c:pt>
                <c:pt idx="2">
                  <c:v>224</c:v>
                </c:pt>
                <c:pt idx="3">
                  <c:v>258</c:v>
                </c:pt>
                <c:pt idx="4">
                  <c:v>255</c:v>
                </c:pt>
                <c:pt idx="5">
                  <c:v>190</c:v>
                </c:pt>
                <c:pt idx="6">
                  <c:v>146</c:v>
                </c:pt>
                <c:pt idx="7">
                  <c:v>205</c:v>
                </c:pt>
                <c:pt idx="8">
                  <c:v>260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543424"/>
        <c:axId val="27544960"/>
        <c:axId val="0"/>
      </c:bar3DChart>
      <c:catAx>
        <c:axId val="27543424"/>
        <c:scaling>
          <c:orientation val="minMax"/>
        </c:scaling>
        <c:delete val="0"/>
        <c:axPos val="b"/>
        <c:majorTickMark val="out"/>
        <c:minorTickMark val="none"/>
        <c:tickLblPos val="nextTo"/>
        <c:crossAx val="27544960"/>
        <c:crosses val="autoZero"/>
        <c:auto val="1"/>
        <c:lblAlgn val="ctr"/>
        <c:lblOffset val="100"/>
        <c:noMultiLvlLbl val="0"/>
      </c:catAx>
      <c:valAx>
        <c:axId val="2754496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543424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dk2" tx1="lt1" bg2="dk1" tx2="lt2" accent1="accent1" accent2="accent2" accent3="accent3" accent4="accent4" accent5="accent5" accent6="accent6" hlink="hlink" folHlink="folHlink"/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5371900789863702E-2"/>
          <c:y val="0.18137372200809601"/>
          <c:w val="0.93635774308979902"/>
          <c:h val="0.70541877113369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'2016'!$A$165:$B$165</c:f>
              <c:strCache>
                <c:ptCount val="1"/>
                <c:pt idx="0">
                  <c:v>Praca subsydiowana  w Gminie Kamieniec Ząbk.</c:v>
                </c:pt>
              </c:strCache>
            </c:strRef>
          </c:tx>
          <c:spPr>
            <a:solidFill>
              <a:srgbClr val="FFFFFF">
                <a:lumMod val="50000"/>
              </a:srgbClr>
            </a:solidFill>
            <a:ln>
              <a:solidFill>
                <a:srgbClr val="FF6600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'2016'!$C$165:$K$165</c:f>
              <c:numCache>
                <c:formatCode>General</c:formatCode>
                <c:ptCount val="9"/>
                <c:pt idx="0">
                  <c:v>4</c:v>
                </c:pt>
                <c:pt idx="1">
                  <c:v>1</c:v>
                </c:pt>
                <c:pt idx="2">
                  <c:v>7</c:v>
                </c:pt>
                <c:pt idx="3">
                  <c:v>15</c:v>
                </c:pt>
                <c:pt idx="4">
                  <c:v>32</c:v>
                </c:pt>
                <c:pt idx="5">
                  <c:v>29</c:v>
                </c:pt>
                <c:pt idx="6">
                  <c:v>12</c:v>
                </c:pt>
                <c:pt idx="7">
                  <c:v>4</c:v>
                </c:pt>
                <c:pt idx="8">
                  <c:v>101</c:v>
                </c:pt>
              </c:numCache>
            </c:numRef>
          </c:val>
        </c:ser>
        <c:ser>
          <c:idx val="1"/>
          <c:order val="1"/>
          <c:tx>
            <c:strRef>
              <c:f>'2016'!$A$166:$B$166</c:f>
              <c:strCache>
                <c:ptCount val="1"/>
                <c:pt idx="0">
                  <c:v>Praca subsydiowana  w Powiecie Ząbkowickim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rgbClr val="0000FF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'2016'!$C$166:$K$166</c:f>
              <c:numCache>
                <c:formatCode>General</c:formatCode>
                <c:ptCount val="9"/>
                <c:pt idx="0">
                  <c:v>8</c:v>
                </c:pt>
                <c:pt idx="1">
                  <c:v>14</c:v>
                </c:pt>
                <c:pt idx="2">
                  <c:v>85</c:v>
                </c:pt>
                <c:pt idx="3">
                  <c:v>67</c:v>
                </c:pt>
                <c:pt idx="4">
                  <c:v>89</c:v>
                </c:pt>
                <c:pt idx="5">
                  <c:v>105</c:v>
                </c:pt>
                <c:pt idx="6">
                  <c:v>63</c:v>
                </c:pt>
                <c:pt idx="7">
                  <c:v>35</c:v>
                </c:pt>
                <c:pt idx="8">
                  <c:v>125</c:v>
                </c:pt>
              </c:numCache>
            </c:numRef>
          </c:val>
        </c:ser>
        <c:ser>
          <c:idx val="2"/>
          <c:order val="2"/>
          <c:tx>
            <c:strRef>
              <c:f>'2016'!$A$167:$B$167</c:f>
              <c:strCache>
                <c:ptCount val="1"/>
                <c:pt idx="0">
                  <c:v>Praca niesubsydiowana w Gminie Kamieniec Ząbk.</c:v>
                </c:pt>
              </c:strCache>
            </c:strRef>
          </c:tx>
          <c:spPr>
            <a:solidFill>
              <a:srgbClr val="FFFFFF">
                <a:lumMod val="65000"/>
              </a:srgbClr>
            </a:solidFill>
            <a:ln>
              <a:solidFill>
                <a:srgbClr val="FF6600"/>
              </a:solidFill>
            </a:ln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'2016'!$C$167:$K$167</c:f>
              <c:numCache>
                <c:formatCode>General</c:formatCode>
                <c:ptCount val="9"/>
                <c:pt idx="0">
                  <c:v>35</c:v>
                </c:pt>
                <c:pt idx="1">
                  <c:v>24</c:v>
                </c:pt>
                <c:pt idx="2">
                  <c:v>45</c:v>
                </c:pt>
                <c:pt idx="3">
                  <c:v>26</c:v>
                </c:pt>
                <c:pt idx="4">
                  <c:v>30</c:v>
                </c:pt>
                <c:pt idx="5">
                  <c:v>31</c:v>
                </c:pt>
                <c:pt idx="6">
                  <c:v>27</c:v>
                </c:pt>
                <c:pt idx="7">
                  <c:v>18</c:v>
                </c:pt>
                <c:pt idx="8">
                  <c:v>38</c:v>
                </c:pt>
              </c:numCache>
            </c:numRef>
          </c:val>
        </c:ser>
        <c:ser>
          <c:idx val="3"/>
          <c:order val="3"/>
          <c:tx>
            <c:strRef>
              <c:f>'2016'!$A$168:$B$168</c:f>
              <c:strCache>
                <c:ptCount val="1"/>
                <c:pt idx="0">
                  <c:v>Praca niesubsydiowana  w Powiecie Ząbkowickim</c:v>
                </c:pt>
              </c:strCache>
            </c:strRef>
          </c:tx>
          <c:spPr>
            <a:solidFill>
              <a:srgbClr val="FFFF00"/>
            </a:solidFill>
          </c:spPr>
          <c:invertIfNegative val="0"/>
          <c:cat>
            <c:strRef>
              <c:f>'2016'!$C$164:$K$164</c:f>
              <c:strCache>
                <c:ptCount val="9"/>
                <c:pt idx="0">
                  <c:v>I 2016</c:v>
                </c:pt>
                <c:pt idx="1">
                  <c:v>II 2016</c:v>
                </c:pt>
                <c:pt idx="2">
                  <c:v>III 2016</c:v>
                </c:pt>
                <c:pt idx="3">
                  <c:v>IV 2016</c:v>
                </c:pt>
                <c:pt idx="4">
                  <c:v>V 2016</c:v>
                </c:pt>
                <c:pt idx="5">
                  <c:v>VI 2016</c:v>
                </c:pt>
                <c:pt idx="6">
                  <c:v>VII 2016</c:v>
                </c:pt>
                <c:pt idx="7">
                  <c:v>VIII 2016</c:v>
                </c:pt>
                <c:pt idx="8">
                  <c:v>IX 2016</c:v>
                </c:pt>
              </c:strCache>
            </c:strRef>
          </c:cat>
          <c:val>
            <c:numRef>
              <c:f>'2016'!$C$168:$K$168</c:f>
              <c:numCache>
                <c:formatCode>General</c:formatCode>
                <c:ptCount val="9"/>
                <c:pt idx="0">
                  <c:v>233</c:v>
                </c:pt>
                <c:pt idx="1">
                  <c:v>186</c:v>
                </c:pt>
                <c:pt idx="2">
                  <c:v>321</c:v>
                </c:pt>
                <c:pt idx="3">
                  <c:v>306</c:v>
                </c:pt>
                <c:pt idx="4">
                  <c:v>287</c:v>
                </c:pt>
                <c:pt idx="5">
                  <c:v>242</c:v>
                </c:pt>
                <c:pt idx="6">
                  <c:v>200</c:v>
                </c:pt>
                <c:pt idx="7">
                  <c:v>175</c:v>
                </c:pt>
                <c:pt idx="8">
                  <c:v>264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7836800"/>
        <c:axId val="27838336"/>
        <c:axId val="0"/>
      </c:bar3DChart>
      <c:catAx>
        <c:axId val="27836800"/>
        <c:scaling>
          <c:orientation val="minMax"/>
        </c:scaling>
        <c:delete val="0"/>
        <c:axPos val="b"/>
        <c:majorTickMark val="out"/>
        <c:minorTickMark val="none"/>
        <c:tickLblPos val="nextTo"/>
        <c:crossAx val="27838336"/>
        <c:crosses val="autoZero"/>
        <c:auto val="1"/>
        <c:lblAlgn val="ctr"/>
        <c:lblOffset val="100"/>
        <c:noMultiLvlLbl val="0"/>
      </c:catAx>
      <c:valAx>
        <c:axId val="278383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7836800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9.0640257715478105E-4"/>
          <c:y val="1.8547124334924898E-2"/>
          <c:w val="0.97533792650918605"/>
          <c:h val="0.10823808688398"/>
        </c:manualLayout>
      </c:layout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2944813" cy="496888"/>
          </a:xfrm>
          <a:prstGeom prst="rect">
            <a:avLst/>
          </a:prstGeom>
        </p:spPr>
        <p:txBody>
          <a:bodyPr vert="horz" lIns="91431" tIns="45715" rIns="91431" bIns="45715" rtlCol="0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51275" y="1"/>
            <a:ext cx="2944813" cy="496888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54B1431D-BA5F-2D4F-A3C8-DBFBE85EBF1D}" type="datetimeFigureOut">
              <a:rPr lang="pl-PL"/>
              <a:pPr>
                <a:defRPr/>
              </a:pPr>
              <a:t>2017-10-27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pl-PL" noProof="0" smtClean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79451" y="4714876"/>
            <a:ext cx="5438775" cy="4467225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9428164"/>
            <a:ext cx="2944813" cy="496887"/>
          </a:xfrm>
          <a:prstGeom prst="rect">
            <a:avLst/>
          </a:prstGeom>
        </p:spPr>
        <p:txBody>
          <a:bodyPr vert="horz" lIns="91431" tIns="45715" rIns="91431" bIns="45715" rtlCol="0" anchor="b"/>
          <a:lstStyle>
            <a:lvl1pPr algn="l">
              <a:defRPr sz="1200"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51275" y="9428164"/>
            <a:ext cx="2944813" cy="496887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21A63A34-F57D-DA4C-BEF0-4A4527EB8B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998194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+mn-lt"/>
        <a:ea typeface="Arial" charset="0"/>
        <a:cs typeface="Arial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174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3174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9A40906-BB01-CC49-BC1F-5A559EDDE531}" type="slidenum">
              <a:rPr kumimoji="0" lang="pl-PL" sz="1200"/>
              <a:pPr/>
              <a:t>1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584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584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1E08F4AD-CA25-E541-9337-C2857BAA89B0}" type="slidenum">
              <a:rPr kumimoji="0" lang="pl-PL" sz="1200"/>
              <a:pPr/>
              <a:t>2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789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kumimoji="0" lang="pl-PL">
              <a:latin typeface="Calibri" charset="0"/>
            </a:endParaRPr>
          </a:p>
        </p:txBody>
      </p:sp>
      <p:sp>
        <p:nvSpPr>
          <p:cNvPr id="3789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05D9201-1C0A-DB4E-B046-EFD4DBDAFC53}" type="slidenum">
              <a:rPr kumimoji="0" lang="pl-PL" sz="1200"/>
              <a:pPr/>
              <a:t>3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3993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3993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4AE1C53-EEEC-D74C-AAC0-68EE093C9547}" type="slidenum">
              <a:rPr kumimoji="0" lang="pl-PL" sz="1200"/>
              <a:pPr/>
              <a:t>4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403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 dirty="0">
              <a:latin typeface="Calibri" charset="0"/>
            </a:endParaRPr>
          </a:p>
        </p:txBody>
      </p:sp>
      <p:sp>
        <p:nvSpPr>
          <p:cNvPr id="4403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4E5266EB-E138-5849-A3F5-B6FE269B5C27}" type="slidenum">
              <a:rPr kumimoji="0" lang="pl-PL" sz="1200"/>
              <a:pPr/>
              <a:t>5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6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7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8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608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608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D3A81DD-CCF1-7B45-B402-4E81F1A6D367}" type="slidenum">
              <a:rPr kumimoji="0" lang="pl-PL" sz="1200"/>
              <a:pPr/>
              <a:t>9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813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kumimoji="0" lang="pl-PL">
              <a:latin typeface="Calibri" charset="0"/>
            </a:endParaRPr>
          </a:p>
        </p:txBody>
      </p:sp>
      <p:sp>
        <p:nvSpPr>
          <p:cNvPr id="4813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FEEDD13-EDE1-5340-9B36-129460CE5EE2}" type="slidenum">
              <a:rPr kumimoji="0" lang="pl-PL" sz="1200"/>
              <a:pPr/>
              <a:t>10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5017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017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8DDC7D43-44BC-F948-839C-720D42B147A4}" type="slidenum">
              <a:rPr kumimoji="0" lang="pl-PL" sz="1200"/>
              <a:pPr/>
              <a:t>11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222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>
              <a:latin typeface="Calibri" charset="0"/>
            </a:endParaRPr>
          </a:p>
        </p:txBody>
      </p:sp>
      <p:sp>
        <p:nvSpPr>
          <p:cNvPr id="5222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25DDB8A7-F7FE-174C-8118-CF616F2DDE98}" type="slidenum">
              <a:rPr kumimoji="0" lang="pl-PL" sz="1200"/>
              <a:pPr/>
              <a:t>12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5427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5427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932C249-79FE-0C42-94E8-3F8A5A7923FC}" type="slidenum">
              <a:rPr kumimoji="0" lang="pl-PL" sz="1200"/>
              <a:pPr/>
              <a:t>13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246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246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F377A285-E482-9C4C-8CB8-779216843815}" type="slidenum">
              <a:rPr kumimoji="0" lang="pl-PL" sz="1200"/>
              <a:pPr/>
              <a:t>14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451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451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67FFDC66-DC66-804F-BFB2-743E5880C3B7}" type="slidenum">
              <a:rPr kumimoji="0" lang="pl-PL" sz="1200"/>
              <a:pPr/>
              <a:t>15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6861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6861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708608B7-03F4-3C46-88CF-418426A65D14}" type="slidenum">
              <a:rPr kumimoji="0" lang="pl-PL" sz="1200"/>
              <a:pPr/>
              <a:t>16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2706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72707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A225AF6B-E755-4442-A0FD-3D364CEE1B80}" type="slidenum">
              <a:rPr kumimoji="0" lang="pl-PL" sz="1200"/>
              <a:pPr/>
              <a:t>17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4754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 dirty="0">
              <a:latin typeface="Calibri" charset="0"/>
            </a:endParaRPr>
          </a:p>
        </p:txBody>
      </p:sp>
      <p:sp>
        <p:nvSpPr>
          <p:cNvPr id="74755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DE5C959A-C931-BE43-94A2-5E8EEBE2A7D2}" type="slidenum">
              <a:rPr kumimoji="0" lang="pl-PL" sz="1200"/>
              <a:pPr/>
              <a:t>18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19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8850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endParaRPr lang="pl-PL" dirty="0">
              <a:latin typeface="Calibri" charset="0"/>
            </a:endParaRPr>
          </a:p>
        </p:txBody>
      </p:sp>
      <p:sp>
        <p:nvSpPr>
          <p:cNvPr id="78851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E0398269-02AB-B543-A889-9A5277DF1963}" type="slidenum">
              <a:rPr kumimoji="0" lang="pl-PL" sz="1200"/>
              <a:pPr/>
              <a:t>20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80898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80899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B113DCEC-2DBF-E545-811C-F9500BC2A9C2}" type="slidenum">
              <a:rPr kumimoji="0" lang="pl-PL" sz="1200"/>
              <a:pPr/>
              <a:t>22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25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26</a:t>
            </a:fld>
            <a:endParaRPr kumimoji="0" lang="pl-PL" sz="120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ymbol zastępczy obrazu slajd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76802" name="Symbol zastępczy notatek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pl-PL">
              <a:latin typeface="Calibri" charset="0"/>
            </a:endParaRPr>
          </a:p>
        </p:txBody>
      </p:sp>
      <p:sp>
        <p:nvSpPr>
          <p:cNvPr id="76803" name="Symbol zastępczy numeru slajd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875" indent="-285721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2885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039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194" indent="-228577"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348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502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8656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5810" indent="-228577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fld id="{52309DFA-1741-604B-B637-FAB8330679A1}" type="slidenum">
              <a:rPr kumimoji="0" lang="pl-PL" sz="1200"/>
              <a:pPr/>
              <a:t>27</a:t>
            </a:fld>
            <a:endParaRPr kumimoji="0" lang="pl-PL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784 h 2182"/>
                <a:gd name="T4" fmla="*/ 8314 w 4897"/>
                <a:gd name="T5" fmla="*/ 784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564F691-CF3D-D049-9037-C836F5DE072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936081754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306E65-8AA6-9A4A-BBC1-5F1C21CA3A3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89125337"/>
      </p:ext>
    </p:extLst>
  </p:cSld>
  <p:clrMapOvr>
    <a:masterClrMapping/>
  </p:clrMapOvr>
  <p:transition>
    <p:strips dir="r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D9CCC6-BC95-5C4D-8B91-05928799CC5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42070027"/>
      </p:ext>
    </p:extLst>
  </p:cSld>
  <p:clrMapOvr>
    <a:masterClrMapping/>
  </p:clrMapOvr>
  <p:transition>
    <p:strips dir="r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AD7F2D-9BE7-384C-AE05-363CA473D8F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51326267"/>
      </p:ext>
    </p:extLst>
  </p:cSld>
  <p:clrMapOvr>
    <a:masterClrMapping/>
  </p:clrMapOvr>
  <p:transition>
    <p:strips dir="r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ED5EEF-9249-B940-A9B4-7C045B53356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22322185"/>
      </p:ext>
    </p:extLst>
  </p:cSld>
  <p:clrMapOvr>
    <a:masterClrMapping/>
  </p:clrMapOvr>
  <p:transition>
    <p:strips dir="r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6437D5-B712-AA4C-931B-286A7B77AC85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2798803"/>
      </p:ext>
    </p:extLst>
  </p:cSld>
  <p:clrMapOvr>
    <a:masterClrMapping/>
  </p:clrMapOvr>
  <p:transition>
    <p:strips dir="r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905AB-BC37-574C-9134-AFAE24E31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92369286"/>
      </p:ext>
    </p:extLst>
  </p:cSld>
  <p:clrMapOvr>
    <a:masterClrMapping/>
  </p:clrMapOvr>
  <p:transition>
    <p:strips dir="r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3155F6-F8FC-B949-8833-8E2C1F55738C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69816642"/>
      </p:ext>
    </p:extLst>
  </p:cSld>
  <p:clrMapOvr>
    <a:masterClrMapping/>
  </p:clrMapOvr>
  <p:transition>
    <p:strips dir="r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EF17CB-28CC-0E46-912F-B6791E2717F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90140480"/>
      </p:ext>
    </p:extLst>
  </p:cSld>
  <p:clrMapOvr>
    <a:masterClrMapping/>
  </p:clrMapOvr>
  <p:transition>
    <p:strips dir="r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C00F9B-D9A2-D643-B174-ABFA00E26324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596009029"/>
      </p:ext>
    </p:extLst>
  </p:cSld>
  <p:clrMapOvr>
    <a:masterClrMapping/>
  </p:clrMapOvr>
  <p:transition>
    <p:strips dir="r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9B767-367F-1B47-AC2F-E52B27E10A7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342035958"/>
      </p:ext>
    </p:extLst>
  </p:cSld>
  <p:clrMapOvr>
    <a:masterClrMapping/>
  </p:clrMapOvr>
  <p:transition>
    <p:strips dir="rd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378B871-40E0-0F40-A88A-19D86AB571C9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50249718"/>
      </p:ext>
    </p:extLst>
  </p:cSld>
  <p:clrMapOvr>
    <a:masterClrMapping/>
  </p:clrMapOvr>
  <p:transition>
    <p:strips dir="rd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B6579B-BD16-3643-87C4-41258144B738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16475811"/>
      </p:ext>
    </p:extLst>
  </p:cSld>
  <p:clrMapOvr>
    <a:masterClrMapping/>
  </p:clrMapOvr>
  <p:transition>
    <p:strips dir="rd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5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6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8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9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0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grpSp>
        <p:nvGrpSpPr>
          <p:cNvPr id="13" name="Group 2"/>
          <p:cNvGrpSpPr>
            <a:grpSpLocks/>
          </p:cNvGrpSpPr>
          <p:nvPr/>
        </p:nvGrpSpPr>
        <p:grpSpPr bwMode="auto">
          <a:xfrm>
            <a:off x="319088" y="1752600"/>
            <a:ext cx="8824912" cy="5129213"/>
            <a:chOff x="201" y="1104"/>
            <a:chExt cx="5559" cy="3231"/>
          </a:xfrm>
        </p:grpSpPr>
        <p:sp>
          <p:nvSpPr>
            <p:cNvPr id="14" name="Freeform 3"/>
            <p:cNvSpPr>
              <a:spLocks/>
            </p:cNvSpPr>
            <p:nvPr/>
          </p:nvSpPr>
          <p:spPr bwMode="ltGray">
            <a:xfrm>
              <a:off x="210" y="1104"/>
              <a:ext cx="5550" cy="3216"/>
            </a:xfrm>
            <a:custGeom>
              <a:avLst/>
              <a:gdLst>
                <a:gd name="T0" fmla="*/ 335 w 5550"/>
                <a:gd name="T1" fmla="*/ 0 h 3216"/>
                <a:gd name="T2" fmla="*/ 333 w 5550"/>
                <a:gd name="T3" fmla="*/ 1290 h 3216"/>
                <a:gd name="T4" fmla="*/ 0 w 5550"/>
                <a:gd name="T5" fmla="*/ 1290 h 3216"/>
                <a:gd name="T6" fmla="*/ 6 w 5550"/>
                <a:gd name="T7" fmla="*/ 3210 h 3216"/>
                <a:gd name="T8" fmla="*/ 5550 w 5550"/>
                <a:gd name="T9" fmla="*/ 3216 h 3216"/>
                <a:gd name="T10" fmla="*/ 5550 w 5550"/>
                <a:gd name="T11" fmla="*/ 0 h 3216"/>
                <a:gd name="T12" fmla="*/ 335 w 5550"/>
                <a:gd name="T13" fmla="*/ 0 h 3216"/>
                <a:gd name="T14" fmla="*/ 335 w 5550"/>
                <a:gd name="T15" fmla="*/ 0 h 321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550" h="3216">
                  <a:moveTo>
                    <a:pt x="335" y="0"/>
                  </a:moveTo>
                  <a:lnTo>
                    <a:pt x="333" y="1290"/>
                  </a:lnTo>
                  <a:lnTo>
                    <a:pt x="0" y="1290"/>
                  </a:lnTo>
                  <a:lnTo>
                    <a:pt x="6" y="3210"/>
                  </a:lnTo>
                  <a:lnTo>
                    <a:pt x="5550" y="3216"/>
                  </a:lnTo>
                  <a:lnTo>
                    <a:pt x="5550" y="0"/>
                  </a:lnTo>
                  <a:lnTo>
                    <a:pt x="335" y="0"/>
                  </a:lnTo>
                  <a:close/>
                </a:path>
              </a:pathLst>
            </a:custGeom>
            <a:solidFill>
              <a:schemeClr val="bg2">
                <a:alpha val="3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" name="Freeform 4"/>
            <p:cNvSpPr>
              <a:spLocks/>
            </p:cNvSpPr>
            <p:nvPr/>
          </p:nvSpPr>
          <p:spPr bwMode="ltGray">
            <a:xfrm>
              <a:off x="528" y="2400"/>
              <a:ext cx="5232" cy="1920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1486 h 2182"/>
                <a:gd name="T4" fmla="*/ 5972 w 4897"/>
                <a:gd name="T5" fmla="*/ 1486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6" name="Freeform 5"/>
            <p:cNvSpPr>
              <a:spLocks/>
            </p:cNvSpPr>
            <p:nvPr/>
          </p:nvSpPr>
          <p:spPr bwMode="ltGray">
            <a:xfrm>
              <a:off x="201" y="2377"/>
              <a:ext cx="3455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ltGray">
            <a:xfrm>
              <a:off x="528" y="1104"/>
              <a:ext cx="4894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ltGray">
            <a:xfrm>
              <a:off x="201" y="2377"/>
              <a:ext cx="30" cy="1958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ltGray">
            <a:xfrm>
              <a:off x="528" y="1104"/>
              <a:ext cx="29" cy="322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6393" name="Rectangle 9"/>
          <p:cNvSpPr>
            <a:spLocks noGrp="1" noChangeArrowheads="1"/>
          </p:cNvSpPr>
          <p:nvPr>
            <p:ph type="ctrTitle" sz="quarter"/>
          </p:nvPr>
        </p:nvSpPr>
        <p:spPr>
          <a:xfrm>
            <a:off x="990600" y="1905000"/>
            <a:ext cx="7772400" cy="1736725"/>
          </a:xfrm>
        </p:spPr>
        <p:txBody>
          <a:bodyPr anchor="t"/>
          <a:lstStyle>
            <a:lvl1pPr>
              <a:defRPr sz="5400"/>
            </a:lvl1pPr>
          </a:lstStyle>
          <a:p>
            <a:r>
              <a:rPr lang="pl-PL"/>
              <a:t>Kliknij, aby edytować styl wzorca tytułu</a:t>
            </a:r>
          </a:p>
        </p:txBody>
      </p:sp>
      <p:sp>
        <p:nvSpPr>
          <p:cNvPr id="16394" name="Rectangle 10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990600" y="3962400"/>
            <a:ext cx="67818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/>
            </a:lvl1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20" name="Rectangle 11"/>
          <p:cNvSpPr>
            <a:spLocks noGrp="1" noChangeArrowheads="1"/>
          </p:cNvSpPr>
          <p:nvPr>
            <p:ph type="dt" sz="quarter" idx="10"/>
          </p:nvPr>
        </p:nvSpPr>
        <p:spPr>
          <a:xfrm>
            <a:off x="990600" y="6245225"/>
            <a:ext cx="1901825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1" name="Rectangle 12"/>
          <p:cNvSpPr>
            <a:spLocks noGrp="1" noChangeArrowheads="1"/>
          </p:cNvSpPr>
          <p:nvPr>
            <p:ph type="ftr" sz="quarter" idx="11"/>
          </p:nvPr>
        </p:nvSpPr>
        <p:spPr>
          <a:xfrm>
            <a:off x="3468688" y="6245225"/>
            <a:ext cx="2895600" cy="476250"/>
          </a:xfrm>
        </p:spPr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22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31EED36-3932-EB48-80A6-BCEB62BD947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15635977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26DD4B2-7023-264C-8101-2CF81D23814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05022001"/>
      </p:ext>
    </p:extLst>
  </p:cSld>
  <p:clrMapOvr>
    <a:masterClrMapping/>
  </p:clrMapOvr>
  <p:transition>
    <p:strips dir="rd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1659929-10AC-7845-90D2-A51F3284C5D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81531363"/>
      </p:ext>
    </p:extLst>
  </p:cSld>
  <p:clrMapOvr>
    <a:masterClrMapping/>
  </p:clrMapOvr>
  <p:transition>
    <p:strips dir="r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E89EFBDD-1BE3-624B-BD44-49D09635F71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92175112"/>
      </p:ext>
    </p:extLst>
  </p:cSld>
  <p:clrMapOvr>
    <a:masterClrMapping/>
  </p:clrMapOvr>
  <p:transition>
    <p:strips dir="r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7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8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9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56CDF68-8FDC-A54E-AD45-4561E87D86F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677851475"/>
      </p:ext>
    </p:extLst>
  </p:cSld>
  <p:clrMapOvr>
    <a:masterClrMapping/>
  </p:clrMapOvr>
  <p:transition>
    <p:strips dir="rd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D92B3B4-E04E-7041-99B0-F2DEF5358F4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250138979"/>
      </p:ext>
    </p:extLst>
  </p:cSld>
  <p:clrMapOvr>
    <a:masterClrMapping/>
  </p:clrMapOvr>
  <p:transition>
    <p:strips dir="rd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4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FB1EE67-76F2-BC49-8D0F-7F88A678607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8541364"/>
      </p:ext>
    </p:extLst>
  </p:cSld>
  <p:clrMapOvr>
    <a:masterClrMapping/>
  </p:clrMapOvr>
  <p:transition>
    <p:strips dir="rd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9014E1A-2672-B04D-96B5-1D86D3C16697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21248186"/>
      </p:ext>
    </p:extLst>
  </p:cSld>
  <p:clrMapOvr>
    <a:masterClrMapping/>
  </p:clrMapOvr>
  <p:transition>
    <p:strips dir="rd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l-PL" noProof="0" smtClean="0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7262AD5-F115-4248-AD30-9FD5BEF9330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67277732"/>
      </p:ext>
    </p:extLst>
  </p:cSld>
  <p:clrMapOvr>
    <a:masterClrMapping/>
  </p:clrMapOvr>
  <p:transition>
    <p:strips dir="rd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5FACCF5-6B63-1148-BB9B-57276E204E3B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00708758"/>
      </p:ext>
    </p:extLst>
  </p:cSld>
  <p:clrMapOvr>
    <a:masterClrMapping/>
  </p:clrMapOvr>
  <p:transition>
    <p:strips dir="rd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748463" y="244475"/>
            <a:ext cx="2097087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44475"/>
            <a:ext cx="6138863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21719A4-5FCB-7449-8102-6897C572998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90839032"/>
      </p:ext>
    </p:extLst>
  </p:cSld>
  <p:clrMapOvr>
    <a:masterClrMapping/>
  </p:clrMapOvr>
  <p:transition>
    <p:strips dir="rd"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ytuł, tekst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ekstu 2"/>
          <p:cNvSpPr>
            <a:spLocks noGrp="1"/>
          </p:cNvSpPr>
          <p:nvPr>
            <p:ph type="body" sz="half" idx="1"/>
          </p:nvPr>
        </p:nvSpPr>
        <p:spPr>
          <a:xfrm>
            <a:off x="838200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918075" y="1905000"/>
            <a:ext cx="3927475" cy="4191000"/>
          </a:xfrm>
        </p:spPr>
        <p:txBody>
          <a:bodyPr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pl-PL"/>
          </a:p>
        </p:txBody>
      </p:sp>
      <p:sp>
        <p:nvSpPr>
          <p:cNvPr id="5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2364EBB-3360-0A4D-9F59-BCA6F8EE3C12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7049058"/>
      </p:ext>
    </p:extLst>
  </p:cSld>
  <p:clrMapOvr>
    <a:masterClrMapping/>
  </p:clrMapOvr>
  <p:transition>
    <p:strips dir="rd"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ytuł i tabe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44475"/>
            <a:ext cx="8385175" cy="1431925"/>
          </a:xfrm>
        </p:spPr>
        <p:txBody>
          <a:bodyPr/>
          <a:lstStyle/>
          <a:p>
            <a:r>
              <a:rPr lang="pl-PL" smtClean="0"/>
              <a:t>Kliknij, aby edytować styl</a:t>
            </a:r>
            <a:endParaRPr lang="pl-PL"/>
          </a:p>
        </p:txBody>
      </p:sp>
      <p:sp>
        <p:nvSpPr>
          <p:cNvPr id="3" name="Symbol zastępczy tabeli 2"/>
          <p:cNvSpPr>
            <a:spLocks noGrp="1"/>
          </p:cNvSpPr>
          <p:nvPr>
            <p:ph type="tbl" idx="1"/>
          </p:nvPr>
        </p:nvSpPr>
        <p:spPr>
          <a:xfrm>
            <a:off x="838200" y="1905000"/>
            <a:ext cx="8007350" cy="4191000"/>
          </a:xfrm>
        </p:spPr>
        <p:txBody>
          <a:bodyPr/>
          <a:lstStyle/>
          <a:p>
            <a:pPr lvl="0"/>
            <a:endParaRPr lang="pl-PL" noProof="0" smtClean="0"/>
          </a:p>
        </p:txBody>
      </p:sp>
      <p:sp>
        <p:nvSpPr>
          <p:cNvPr id="4" name="Rectangle 11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pitchFamily="34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6" name="Rectangle 1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5387AA06-1A4B-954B-BB69-CA381284029E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73474844"/>
      </p:ext>
    </p:extLst>
  </p:cSld>
  <p:clrMapOvr>
    <a:masterClrMapping/>
  </p:clrMapOvr>
  <p:transition>
    <p:strips dir="r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032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67 h 2182"/>
                <a:gd name="T4" fmla="*/ 8314 w 4897"/>
                <a:gd name="T5" fmla="*/ 67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3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034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 h 2182"/>
                <a:gd name="T4" fmla="*/ 8314 w 4897"/>
                <a:gd name="T5" fmla="*/ 59 h 2182"/>
                <a:gd name="T6" fmla="*/ 8314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8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69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  <p:sp>
          <p:nvSpPr>
            <p:cNvPr id="15370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D2274FF4-6C5D-624E-A03E-1DB584B5C23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7" r:id="rId1"/>
    <p:sldLayoutId id="2147484245" r:id="rId2"/>
    <p:sldLayoutId id="2147484246" r:id="rId3"/>
    <p:sldLayoutId id="2147484247" r:id="rId4"/>
    <p:sldLayoutId id="2147484248" r:id="rId5"/>
    <p:sldLayoutId id="2147484249" r:id="rId6"/>
    <p:sldLayoutId id="2147484250" r:id="rId7"/>
    <p:sldLayoutId id="2147484251" r:id="rId8"/>
    <p:sldLayoutId id="2147484252" r:id="rId9"/>
    <p:sldLayoutId id="2147484253" r:id="rId10"/>
    <p:sldLayoutId id="2147484254" r:id="rId11"/>
    <p:sldLayoutId id="2147484255" r:id="rId12"/>
    <p:sldLayoutId id="2147484256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pitchFamily="34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9000">
              <a:schemeClr val="bg1">
                <a:alpha val="87000"/>
              </a:schemeClr>
            </a:gs>
            <a:gs pos="100000">
              <a:schemeClr val="accent2"/>
            </a:gs>
          </a:gsLst>
          <a:lin ang="30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319088" y="1828800"/>
            <a:ext cx="8824912" cy="5029200"/>
            <a:chOff x="201" y="1152"/>
            <a:chExt cx="5559" cy="3168"/>
          </a:xfrm>
        </p:grpSpPr>
        <p:sp>
          <p:nvSpPr>
            <p:cNvPr id="15368" name="Freeform 3"/>
            <p:cNvSpPr>
              <a:spLocks/>
            </p:cNvSpPr>
            <p:nvPr/>
          </p:nvSpPr>
          <p:spPr bwMode="ltGray">
            <a:xfrm>
              <a:off x="528" y="2909"/>
              <a:ext cx="5232" cy="1411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90 h 2182"/>
                <a:gd name="T4" fmla="*/ 5972 w 4897"/>
                <a:gd name="T5" fmla="*/ 590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9" name="Freeform 4"/>
            <p:cNvSpPr>
              <a:spLocks/>
            </p:cNvSpPr>
            <p:nvPr/>
          </p:nvSpPr>
          <p:spPr bwMode="ltGray">
            <a:xfrm>
              <a:off x="210" y="1152"/>
              <a:ext cx="5550" cy="3168"/>
            </a:xfrm>
            <a:custGeom>
              <a:avLst/>
              <a:gdLst>
                <a:gd name="T0" fmla="*/ 330 w 5550"/>
                <a:gd name="T1" fmla="*/ 1764 h 3168"/>
                <a:gd name="T2" fmla="*/ 0 w 5550"/>
                <a:gd name="T3" fmla="*/ 1764 h 3168"/>
                <a:gd name="T4" fmla="*/ 0 w 5550"/>
                <a:gd name="T5" fmla="*/ 3168 h 3168"/>
                <a:gd name="T6" fmla="*/ 5550 w 5550"/>
                <a:gd name="T7" fmla="*/ 3168 h 3168"/>
                <a:gd name="T8" fmla="*/ 5550 w 5550"/>
                <a:gd name="T9" fmla="*/ 0 h 3168"/>
                <a:gd name="T10" fmla="*/ 330 w 5550"/>
                <a:gd name="T11" fmla="*/ 0 h 3168"/>
                <a:gd name="T12" fmla="*/ 330 w 5550"/>
                <a:gd name="T13" fmla="*/ 1764 h 316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5550" h="3168">
                  <a:moveTo>
                    <a:pt x="330" y="1764"/>
                  </a:moveTo>
                  <a:lnTo>
                    <a:pt x="0" y="1764"/>
                  </a:lnTo>
                  <a:lnTo>
                    <a:pt x="0" y="3168"/>
                  </a:lnTo>
                  <a:lnTo>
                    <a:pt x="5550" y="3168"/>
                  </a:lnTo>
                  <a:lnTo>
                    <a:pt x="5550" y="0"/>
                  </a:lnTo>
                  <a:lnTo>
                    <a:pt x="330" y="0"/>
                  </a:lnTo>
                  <a:lnTo>
                    <a:pt x="330" y="1764"/>
                  </a:lnTo>
                  <a:close/>
                </a:path>
              </a:pathLst>
            </a:custGeom>
            <a:solidFill>
              <a:schemeClr val="bg2">
                <a:alpha val="30196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70" name="Freeform 5"/>
            <p:cNvSpPr>
              <a:spLocks/>
            </p:cNvSpPr>
            <p:nvPr/>
          </p:nvSpPr>
          <p:spPr bwMode="ltGray">
            <a:xfrm>
              <a:off x="528" y="2932"/>
              <a:ext cx="5232" cy="1388"/>
            </a:xfrm>
            <a:custGeom>
              <a:avLst/>
              <a:gdLst>
                <a:gd name="T0" fmla="*/ 0 w 4897"/>
                <a:gd name="T1" fmla="*/ 0 h 2182"/>
                <a:gd name="T2" fmla="*/ 0 w 4897"/>
                <a:gd name="T3" fmla="*/ 562 h 2182"/>
                <a:gd name="T4" fmla="*/ 5972 w 4897"/>
                <a:gd name="T5" fmla="*/ 562 h 2182"/>
                <a:gd name="T6" fmla="*/ 5972 w 4897"/>
                <a:gd name="T7" fmla="*/ 0 h 2182"/>
                <a:gd name="T8" fmla="*/ 0 w 4897"/>
                <a:gd name="T9" fmla="*/ 0 h 2182"/>
                <a:gd name="T10" fmla="*/ 0 w 4897"/>
                <a:gd name="T11" fmla="*/ 0 h 2182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4897" h="2182">
                  <a:moveTo>
                    <a:pt x="0" y="0"/>
                  </a:moveTo>
                  <a:lnTo>
                    <a:pt x="0" y="2182"/>
                  </a:lnTo>
                  <a:lnTo>
                    <a:pt x="4897" y="2182"/>
                  </a:lnTo>
                  <a:lnTo>
                    <a:pt x="489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alpha val="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pl-PL"/>
            </a:p>
          </p:txBody>
        </p:sp>
        <p:sp>
          <p:nvSpPr>
            <p:cNvPr id="15366" name="Freeform 6"/>
            <p:cNvSpPr>
              <a:spLocks/>
            </p:cNvSpPr>
            <p:nvPr/>
          </p:nvSpPr>
          <p:spPr bwMode="ltGray">
            <a:xfrm>
              <a:off x="528" y="1152"/>
              <a:ext cx="4607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15367" name="Freeform 7"/>
            <p:cNvSpPr>
              <a:spLocks/>
            </p:cNvSpPr>
            <p:nvPr/>
          </p:nvSpPr>
          <p:spPr bwMode="ltGray">
            <a:xfrm>
              <a:off x="528" y="1152"/>
              <a:ext cx="29" cy="1785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2161"/>
                </a:cxn>
                <a:cxn ang="0">
                  <a:pos x="29" y="2161"/>
                </a:cxn>
                <a:cxn ang="0">
                  <a:pos x="27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29" h="2161">
                  <a:moveTo>
                    <a:pt x="0" y="0"/>
                  </a:moveTo>
                  <a:lnTo>
                    <a:pt x="0" y="2161"/>
                  </a:lnTo>
                  <a:lnTo>
                    <a:pt x="29" y="2161"/>
                  </a:lnTo>
                  <a:lnTo>
                    <a:pt x="27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/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2" name="Freeform 8"/>
            <p:cNvSpPr>
              <a:spLocks/>
            </p:cNvSpPr>
            <p:nvPr/>
          </p:nvSpPr>
          <p:spPr bwMode="ltGray">
            <a:xfrm>
              <a:off x="527" y="2904"/>
              <a:ext cx="29" cy="1416"/>
            </a:xfrm>
            <a:custGeom>
              <a:avLst/>
              <a:gdLst/>
              <a:ahLst/>
              <a:cxnLst>
                <a:cxn ang="0">
                  <a:pos x="0" y="1416"/>
                </a:cxn>
                <a:cxn ang="0">
                  <a:pos x="29" y="1416"/>
                </a:cxn>
                <a:cxn ang="0">
                  <a:pos x="28" y="24"/>
                </a:cxn>
                <a:cxn ang="0">
                  <a:pos x="0" y="0"/>
                </a:cxn>
                <a:cxn ang="0">
                  <a:pos x="0" y="1416"/>
                </a:cxn>
              </a:cxnLst>
              <a:rect l="0" t="0" r="r" b="b"/>
              <a:pathLst>
                <a:path w="29" h="1416">
                  <a:moveTo>
                    <a:pt x="0" y="1416"/>
                  </a:moveTo>
                  <a:lnTo>
                    <a:pt x="29" y="1416"/>
                  </a:lnTo>
                  <a:lnTo>
                    <a:pt x="28" y="24"/>
                  </a:lnTo>
                  <a:lnTo>
                    <a:pt x="0" y="0"/>
                  </a:lnTo>
                  <a:lnTo>
                    <a:pt x="0" y="1416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0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3" name="Freeform 9"/>
            <p:cNvSpPr>
              <a:spLocks/>
            </p:cNvSpPr>
            <p:nvPr/>
          </p:nvSpPr>
          <p:spPr bwMode="ltGray">
            <a:xfrm>
              <a:off x="201" y="2904"/>
              <a:ext cx="2879" cy="29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9"/>
                </a:cxn>
                <a:cxn ang="0">
                  <a:pos x="5387" y="149"/>
                </a:cxn>
                <a:cxn ang="0">
                  <a:pos x="5387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5387" h="149">
                  <a:moveTo>
                    <a:pt x="0" y="0"/>
                  </a:moveTo>
                  <a:lnTo>
                    <a:pt x="0" y="149"/>
                  </a:lnTo>
                  <a:lnTo>
                    <a:pt x="5387" y="149"/>
                  </a:lnTo>
                  <a:lnTo>
                    <a:pt x="5387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alpha val="0"/>
                  </a:schemeClr>
                </a:gs>
                <a:gs pos="100000">
                  <a:schemeClr val="bg2">
                    <a:gamma/>
                    <a:shade val="81961"/>
                    <a:invGamma/>
                  </a:schemeClr>
                </a:gs>
              </a:gsLst>
              <a:lin ang="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  <p:sp>
          <p:nvSpPr>
            <p:cNvPr id="4" name="Freeform 10"/>
            <p:cNvSpPr>
              <a:spLocks/>
            </p:cNvSpPr>
            <p:nvPr/>
          </p:nvSpPr>
          <p:spPr bwMode="ltGray">
            <a:xfrm>
              <a:off x="201" y="2904"/>
              <a:ext cx="30" cy="1416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1416"/>
                </a:cxn>
                <a:cxn ang="0">
                  <a:pos x="29" y="1416"/>
                </a:cxn>
                <a:cxn ang="0">
                  <a:pos x="30" y="27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 w="30" h="1416">
                  <a:moveTo>
                    <a:pt x="0" y="0"/>
                  </a:moveTo>
                  <a:lnTo>
                    <a:pt x="0" y="1416"/>
                  </a:lnTo>
                  <a:lnTo>
                    <a:pt x="29" y="1416"/>
                  </a:lnTo>
                  <a:lnTo>
                    <a:pt x="30" y="27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>
                    <a:gamma/>
                    <a:tint val="87843"/>
                    <a:invGamma/>
                  </a:schemeClr>
                </a:gs>
                <a:gs pos="100000">
                  <a:schemeClr val="bg2">
                    <a:alpha val="10001"/>
                  </a:schemeClr>
                </a:gs>
              </a:gsLst>
              <a:lin ang="5400000" scaled="1"/>
            </a:gradFill>
            <a:ln w="9525" cap="flat" cmpd="sng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pl-PL">
                <a:solidFill>
                  <a:srgbClr val="FFFFFF"/>
                </a:solidFill>
                <a:ea typeface="+mn-ea"/>
                <a:cs typeface="+mn-cs"/>
              </a:endParaRPr>
            </a:p>
          </p:txBody>
        </p:sp>
      </p:grpSp>
      <p:sp>
        <p:nvSpPr>
          <p:cNvPr id="15371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38200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4290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  <a:ea typeface="+mn-ea"/>
                <a:cs typeface="+mn-cs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937375" y="6245225"/>
            <a:ext cx="19018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 smtClea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defRPr>
            </a:lvl1pPr>
          </a:lstStyle>
          <a:p>
            <a:pPr>
              <a:defRPr/>
            </a:pPr>
            <a:fld id="{19DA0DFB-5EE3-1245-A2FB-D9075A06AC1F}" type="slidenum">
              <a:rPr lang="pl-PL"/>
              <a:pPr>
                <a:defRPr/>
              </a:pPr>
              <a:t>‹#›</a:t>
            </a:fld>
            <a:endParaRPr lang="pl-PL"/>
          </a:p>
        </p:txBody>
      </p:sp>
      <p:sp>
        <p:nvSpPr>
          <p:cNvPr id="15374" name="Rectangle 14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457200" y="244475"/>
            <a:ext cx="8385175" cy="1431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 wzorca tytułu</a:t>
            </a:r>
          </a:p>
        </p:txBody>
      </p:sp>
      <p:sp>
        <p:nvSpPr>
          <p:cNvPr id="15375" name="Rectangle 15"/>
          <p:cNvSpPr>
            <a:spLocks noGrp="1" noRot="1" noChangeArrowheads="1"/>
          </p:cNvSpPr>
          <p:nvPr>
            <p:ph type="body" idx="1"/>
          </p:nvPr>
        </p:nvSpPr>
        <p:spPr bwMode="auto">
          <a:xfrm>
            <a:off x="838200" y="1905000"/>
            <a:ext cx="8007350" cy="419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4258" r:id="rId1"/>
    <p:sldLayoutId id="2147484259" r:id="rId2"/>
    <p:sldLayoutId id="2147484260" r:id="rId3"/>
    <p:sldLayoutId id="2147484261" r:id="rId4"/>
    <p:sldLayoutId id="2147484262" r:id="rId5"/>
    <p:sldLayoutId id="2147484263" r:id="rId6"/>
    <p:sldLayoutId id="2147484264" r:id="rId7"/>
    <p:sldLayoutId id="2147484265" r:id="rId8"/>
    <p:sldLayoutId id="2147484266" r:id="rId9"/>
    <p:sldLayoutId id="2147484267" r:id="rId10"/>
    <p:sldLayoutId id="2147484268" r:id="rId11"/>
    <p:sldLayoutId id="2147484269" r:id="rId12"/>
    <p:sldLayoutId id="2147484270" r:id="rId13"/>
  </p:sldLayoutIdLst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153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74" grpId="0"/>
      <p:bldP spid="15375" grpId="0" build="p">
        <p:tmplLst>
          <p:tmpl lvl="1">
            <p:tnLst>
              <p:par>
                <p:cTn presetID="10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>
                          <p:stCondLst>
                            <p:cond delay="0"/>
                          </p:stCondLst>
                        </p:cTn>
                        <p:tgtEl>
                          <p:spTgt spid="1537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Arial" charset="0"/>
          <a:cs typeface="Arial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  <a:ea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  <a:cs typeface="Arial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Font typeface="Wingdings" charset="0"/>
        <a:buChar char="§"/>
        <a:defRPr kumimoji="1"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Arial" charset="0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Font typeface="Wingdings" pitchFamily="2" charset="2"/>
        <a:buChar char="§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5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95536" y="1905000"/>
            <a:ext cx="8367464" cy="3396208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>INFORMACJA</a:t>
            </a:r>
            <a:b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/>
            </a:r>
            <a:b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</a:br>
            <a:r>
              <a:rPr lang="pl-PL" sz="3200" dirty="0">
                <a:solidFill>
                  <a:srgbClr val="DBDB00"/>
                </a:solidFill>
                <a:latin typeface="Candara"/>
                <a:cs typeface="Candara"/>
              </a:rPr>
              <a:t> </a:t>
            </a: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dotycząca stanu bezrobocia </a:t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w Gminie Kamieniec Ząbkowicki </a:t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/>
            </a:r>
            <a:br>
              <a:rPr lang="pl-PL" sz="320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</a:br>
            <a:r>
              <a:rPr lang="pl-PL" sz="3200" b="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stan na dzień </a:t>
            </a:r>
            <a:r>
              <a:rPr lang="pl-PL" sz="3200" b="0" i="1" dirty="0" smtClean="0">
                <a:solidFill>
                  <a:srgbClr val="DBDB00"/>
                </a:solidFill>
                <a:effectLst/>
                <a:latin typeface="Candara"/>
                <a:cs typeface="Candara"/>
              </a:rPr>
              <a:t>30 września 2017 </a:t>
            </a:r>
            <a:r>
              <a:rPr lang="pl-PL" sz="3200" b="0" i="1" dirty="0">
                <a:solidFill>
                  <a:srgbClr val="DBDB00"/>
                </a:solidFill>
                <a:effectLst/>
                <a:latin typeface="Candara"/>
                <a:cs typeface="Candara"/>
              </a:rPr>
              <a:t>roku</a:t>
            </a:r>
            <a:endParaRPr lang="pl-PL" sz="3200" b="0" i="1" dirty="0">
              <a:solidFill>
                <a:srgbClr val="DBDB00"/>
              </a:solidFill>
              <a:latin typeface="Candara"/>
              <a:cs typeface="Candara"/>
            </a:endParaRP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79512" y="5589240"/>
            <a:ext cx="8805788" cy="518889"/>
          </a:xfrm>
        </p:spPr>
        <p:txBody>
          <a:bodyPr>
            <a:normAutofit/>
          </a:bodyPr>
          <a:lstStyle/>
          <a:p>
            <a:pPr algn="ctr" eaLnBrk="1" hangingPunct="1">
              <a:buFont typeface="Wingdings" charset="0"/>
              <a:buNone/>
              <a:defRPr/>
            </a:pPr>
            <a:r>
              <a:rPr lang="pl-PL" sz="1600" b="1" dirty="0" smtClean="0">
                <a:solidFill>
                  <a:srgbClr val="DBDB00"/>
                </a:solidFill>
                <a:latin typeface="Arial" charset="0"/>
              </a:rPr>
              <a:t>Kamieniec Ząbkowicki,  </a:t>
            </a:r>
            <a:r>
              <a:rPr lang="pl-PL" sz="1600" b="1" dirty="0">
                <a:solidFill>
                  <a:srgbClr val="DBDB00"/>
                </a:solidFill>
                <a:latin typeface="Arial" charset="0"/>
              </a:rPr>
              <a:t>2</a:t>
            </a:r>
            <a:r>
              <a:rPr lang="pl-PL" sz="1600" b="1" dirty="0" smtClean="0">
                <a:solidFill>
                  <a:srgbClr val="DBDB00"/>
                </a:solidFill>
                <a:latin typeface="Arial" charset="0"/>
              </a:rPr>
              <a:t>7 październik 2017 roku</a:t>
            </a:r>
            <a:endParaRPr lang="pl-PL" sz="1600" b="1" dirty="0">
              <a:solidFill>
                <a:srgbClr val="DBDB00"/>
              </a:solidFill>
              <a:latin typeface="Arial" charset="0"/>
            </a:endParaRPr>
          </a:p>
        </p:txBody>
      </p:sp>
      <p:pic>
        <p:nvPicPr>
          <p:cNvPr id="2" name="Obraz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3888" y="404664"/>
            <a:ext cx="1728192" cy="108876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45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2000">
        <p:fade/>
      </p:transition>
    </mc:Choice>
    <mc:Fallback xmlns="">
      <p:transition xmlns:p14="http://schemas.microsoft.com/office/powerpoint/2010/main" spd="med" advTm="200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Rot="1" noChangeArrowheads="1"/>
          </p:cNvSpPr>
          <p:nvPr/>
        </p:nvSpPr>
        <p:spPr bwMode="auto">
          <a:xfrm>
            <a:off x="323528" y="332656"/>
            <a:ext cx="8424936" cy="6408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ctr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Analizę </a:t>
            </a: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danych stanowią </a:t>
            </a:r>
            <a:b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zestawienia statystyczne opracowywane </a:t>
            </a:r>
            <a:b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przez Powiatowy Urząd Pracy </a:t>
            </a: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/>
            </a:r>
            <a:b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</a:br>
            <a:r>
              <a:rPr lang="pl-PL" sz="2800" b="1" dirty="0" smtClean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w </a:t>
            </a:r>
            <a:r>
              <a:rPr lang="pl-PL" sz="2800" b="1" dirty="0">
                <a:solidFill>
                  <a:srgbClr val="FFFF00"/>
                </a:solidFill>
                <a:effectLst>
                  <a:outerShdw dir="2700000" sx="0" sy="0" algn="tl">
                    <a:srgbClr val="000000"/>
                  </a:outerShdw>
                </a:effectLst>
                <a:latin typeface="+mn-lt"/>
              </a:rPr>
              <a:t>Ząbkowicach Ś</a:t>
            </a:r>
            <a:r>
              <a:rPr lang="pl-PL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l.</a:t>
            </a:r>
            <a:r>
              <a:rPr lang="pl-PL" sz="2800" b="1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  <a:latin typeface="+mn-lt"/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Na dzień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30 września 2017 r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 w PUP Ząbkowice Śl. zarejestrowanych było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2710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bezrobotnych, w tym 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      z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311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	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analogicznym okresie ubiegłego roku zarejestrowanych było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3069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osób,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359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osób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+mn-lt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1385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37703057"/>
              </p:ext>
            </p:extLst>
          </p:nvPr>
        </p:nvGraphicFramePr>
        <p:xfrm>
          <a:off x="395536" y="188640"/>
          <a:ext cx="8280920" cy="6310515"/>
        </p:xfrm>
        <a:graphic>
          <a:graphicData uri="http://schemas.openxmlformats.org/drawingml/2006/table">
            <a:tbl>
              <a:tblPr/>
              <a:tblGrid>
                <a:gridCol w="966553"/>
                <a:gridCol w="4261057"/>
                <a:gridCol w="1547201"/>
                <a:gridCol w="1506109"/>
              </a:tblGrid>
              <a:tr h="1263383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BEZROBOTNI  </a:t>
                      </a: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WG  MIAST  I  GMIN – </a:t>
                      </a:r>
                      <a:b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</a:b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STAN  NA  </a:t>
                      </a:r>
                      <a:r>
                        <a:rPr kumimoji="0" lang="pl-PL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30 WRZEŚNIA 2017 </a:t>
                      </a:r>
                      <a:r>
                        <a:rPr kumimoji="0" lang="pl-PL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R.</a:t>
                      </a:r>
                      <a:endParaRPr kumimoji="0" lang="pl-PL" sz="2400" b="1" i="1" u="none" strike="noStrike" cap="none" normalizeH="0" baseline="0" dirty="0">
                        <a:ln>
                          <a:noFill/>
                        </a:ln>
                        <a:solidFill>
                          <a:srgbClr val="FFFF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L. p.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Miasto / gmina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2016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2017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PUP – ZĄBKOWICE ŚL.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668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1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Gminy: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              Bardo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263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236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2</a:t>
                      </a: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Ciepłowody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160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128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3</a:t>
                      </a: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Kamieniec Ząbkowicki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FF0000"/>
                          </a:solidFill>
                          <a:latin typeface="+mn-lt"/>
                        </a:rPr>
                        <a:t>359</a:t>
                      </a:r>
                      <a:endParaRPr lang="pl-PL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solidFill>
                            <a:srgbClr val="FF0000"/>
                          </a:solidFill>
                          <a:latin typeface="+mn-lt"/>
                        </a:rPr>
                        <a:t>311</a:t>
                      </a:r>
                      <a:endParaRPr lang="pl-PL" dirty="0">
                        <a:solidFill>
                          <a:srgbClr val="FF0000"/>
                        </a:solidFill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4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Stoszowice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283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5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Ząbkowice Śl.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989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896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6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Ziębice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746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633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96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j-lt"/>
                          <a:ea typeface="Arial" charset="0"/>
                          <a:cs typeface="Times New Roman" charset="0"/>
                        </a:rPr>
                        <a:t>7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0" marR="0" lvl="0" indent="765175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Złoty Stok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223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78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j-lt"/>
                        <a:ea typeface="Arial" charset="0"/>
                        <a:cs typeface="Times New Roman" charset="0"/>
                      </a:endParaRP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+mn-lt"/>
                        <a:ea typeface="Arial" charset="0"/>
                        <a:cs typeface="Arial"/>
                      </a:endParaRPr>
                    </a:p>
                    <a:p>
                      <a:pPr marL="742950" marR="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Char char=" "/>
                        <a:tabLst/>
                      </a:pPr>
                      <a:r>
                        <a:rPr kumimoji="0" lang="pl-PL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  <a:ea typeface="Arial" charset="0"/>
                          <a:cs typeface="Arial"/>
                        </a:rPr>
                        <a:t>RAZEM</a:t>
                      </a:r>
                    </a:p>
                  </a:txBody>
                  <a:tcPr marL="36138" marR="3613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3069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dirty="0" smtClean="0">
                          <a:latin typeface="+mn-lt"/>
                        </a:rPr>
                        <a:t>2710</a:t>
                      </a:r>
                      <a:endParaRPr lang="pl-PL" dirty="0">
                        <a:latin typeface="+mn-lt"/>
                      </a:endParaRPr>
                    </a:p>
                  </a:txBody>
                  <a:tcPr marL="36138" marR="36138" marT="0" marB="0"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1549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95536" y="188640"/>
            <a:ext cx="828092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</a:rPr>
              <a:t>Kształtowanie się bezrobocia w okresie </a:t>
            </a:r>
            <a:br>
              <a:rPr lang="pl-PL" sz="2400" b="1" dirty="0" smtClean="0">
                <a:solidFill>
                  <a:srgbClr val="FFFF00"/>
                </a:solidFill>
              </a:rPr>
            </a:br>
            <a:r>
              <a:rPr lang="pl-PL" sz="2400" b="1" dirty="0" smtClean="0">
                <a:solidFill>
                  <a:srgbClr val="FFFF00"/>
                </a:solidFill>
              </a:rPr>
              <a:t>styczeń – wrzesień 2017r.</a:t>
            </a:r>
            <a:endParaRPr lang="pl-PL" sz="2400" b="1" dirty="0">
              <a:solidFill>
                <a:srgbClr val="FFFF00"/>
              </a:solidFill>
            </a:endParaRPr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9101681"/>
              </p:ext>
            </p:extLst>
          </p:nvPr>
        </p:nvGraphicFramePr>
        <p:xfrm>
          <a:off x="323528" y="1124744"/>
          <a:ext cx="8496944" cy="55446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02192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3528" y="188640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Porównanie stopy bezrobocia w latach 2015-2017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75175356"/>
              </p:ext>
            </p:extLst>
          </p:nvPr>
        </p:nvGraphicFramePr>
        <p:xfrm>
          <a:off x="395536" y="908720"/>
          <a:ext cx="8424936" cy="56886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2304064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2017 r. na terenie </a:t>
            </a:r>
          </a:p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4792559"/>
              </p:ext>
            </p:extLst>
          </p:nvPr>
        </p:nvGraphicFramePr>
        <p:xfrm>
          <a:off x="107504" y="4869160"/>
          <a:ext cx="8928992" cy="1607962"/>
        </p:xfrm>
        <a:graphic>
          <a:graphicData uri="http://schemas.openxmlformats.org/drawingml/2006/table">
            <a:tbl>
              <a:tblPr/>
              <a:tblGrid>
                <a:gridCol w="1512168"/>
                <a:gridCol w="720080"/>
                <a:gridCol w="648072"/>
                <a:gridCol w="720080"/>
                <a:gridCol w="720080"/>
                <a:gridCol w="720080"/>
                <a:gridCol w="720080"/>
                <a:gridCol w="792088"/>
                <a:gridCol w="792088"/>
                <a:gridCol w="648072"/>
                <a:gridCol w="936104"/>
              </a:tblGrid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199" marR="11199" marT="111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III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IV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V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VI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VII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VIII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IX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 dirty="0">
                          <a:effectLst/>
                          <a:latin typeface="Arial CE"/>
                        </a:rPr>
                        <a:t>suma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156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niesubsydiowana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209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Razem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119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 CE"/>
                        </a:rPr>
                        <a:t>365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888630"/>
              </p:ext>
            </p:extLst>
          </p:nvPr>
        </p:nvGraphicFramePr>
        <p:xfrm>
          <a:off x="251520" y="1124744"/>
          <a:ext cx="8712968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1703161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2016 r. na terenie </a:t>
            </a:r>
          </a:p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81481754"/>
              </p:ext>
            </p:extLst>
          </p:nvPr>
        </p:nvGraphicFramePr>
        <p:xfrm>
          <a:off x="107504" y="4869160"/>
          <a:ext cx="8928992" cy="1623191"/>
        </p:xfrm>
        <a:graphic>
          <a:graphicData uri="http://schemas.openxmlformats.org/drawingml/2006/table">
            <a:tbl>
              <a:tblPr/>
              <a:tblGrid>
                <a:gridCol w="1512168"/>
                <a:gridCol w="720080"/>
                <a:gridCol w="648072"/>
                <a:gridCol w="720080"/>
                <a:gridCol w="720080"/>
                <a:gridCol w="720080"/>
                <a:gridCol w="720080"/>
                <a:gridCol w="792088"/>
                <a:gridCol w="792088"/>
                <a:gridCol w="648072"/>
                <a:gridCol w="936104"/>
              </a:tblGrid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199" marR="11199" marT="11199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 dirty="0">
                          <a:effectLst/>
                          <a:latin typeface="Arial"/>
                        </a:rPr>
                        <a:t>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IV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VIII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"/>
                        </a:rPr>
                        <a:t>IX 2016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b="0" i="0" u="none" strike="noStrike">
                          <a:effectLst/>
                          <a:latin typeface="Arial"/>
                        </a:rPr>
                        <a:t>suma</a:t>
                      </a:r>
                    </a:p>
                  </a:txBody>
                  <a:tcPr marL="11199" marR="11199" marT="1119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227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205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76064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Praca niesubsydiowana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274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981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Razem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25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52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41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62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>
                          <a:effectLst/>
                          <a:latin typeface="Arial"/>
                        </a:rPr>
                        <a:t>60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22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139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600" b="0" i="0" u="none" strike="noStrike" dirty="0">
                          <a:effectLst/>
                          <a:latin typeface="Arial"/>
                        </a:rPr>
                        <a:t>479</a:t>
                      </a:r>
                    </a:p>
                  </a:txBody>
                  <a:tcPr marL="11199" marR="11199" marT="1119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9" name="Wykres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20430311"/>
              </p:ext>
            </p:extLst>
          </p:nvPr>
        </p:nvGraphicFramePr>
        <p:xfrm>
          <a:off x="611560" y="1052736"/>
          <a:ext cx="8064896" cy="33843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29862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2017 r. na terenie Powiatu Ząbkowickiego oraz 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45283516"/>
              </p:ext>
            </p:extLst>
          </p:nvPr>
        </p:nvGraphicFramePr>
        <p:xfrm>
          <a:off x="35496" y="4005062"/>
          <a:ext cx="9000999" cy="2646638"/>
        </p:xfrm>
        <a:graphic>
          <a:graphicData uri="http://schemas.openxmlformats.org/drawingml/2006/table">
            <a:tbl>
              <a:tblPr/>
              <a:tblGrid>
                <a:gridCol w="2376264"/>
                <a:gridCol w="144016"/>
                <a:gridCol w="648072"/>
                <a:gridCol w="648072"/>
                <a:gridCol w="720080"/>
                <a:gridCol w="648072"/>
                <a:gridCol w="648072"/>
                <a:gridCol w="576064"/>
                <a:gridCol w="648072"/>
                <a:gridCol w="648072"/>
                <a:gridCol w="648072"/>
                <a:gridCol w="648071"/>
              </a:tblGrid>
              <a:tr h="2160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III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IV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V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VI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VII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VIII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200" b="0" i="0" u="none" strike="noStrike">
                          <a:effectLst/>
                          <a:latin typeface="Arial CE"/>
                        </a:rPr>
                        <a:t>IX 2017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12700" marR="12700" marT="1270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10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87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156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65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64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514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niesubsydiowana w Gminie Kamieniec 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Ząbkowicki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16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effectLst/>
                          <a:latin typeface="Arial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>
                          <a:effectLst/>
                          <a:latin typeface="Arial"/>
                        </a:rPr>
                        <a:t>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1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209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Praca niesubsydiowana 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193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163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258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190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146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260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1894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Suma w Gminie Kamieniec 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Ząbkowicki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40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effectLst/>
                          <a:latin typeface="Calibri"/>
                        </a:rPr>
                        <a:t>119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effectLst/>
                          <a:latin typeface="Calibri"/>
                        </a:rPr>
                        <a:t>365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2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216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209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289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334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319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227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187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245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382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2408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5" name="Wykres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68536800"/>
              </p:ext>
            </p:extLst>
          </p:nvPr>
        </p:nvGraphicFramePr>
        <p:xfrm>
          <a:off x="251520" y="1052736"/>
          <a:ext cx="8568952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80869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rostokąt 1"/>
          <p:cNvSpPr/>
          <p:nvPr/>
        </p:nvSpPr>
        <p:spPr>
          <a:xfrm>
            <a:off x="611560" y="188640"/>
            <a:ext cx="82089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 smtClean="0">
                <a:solidFill>
                  <a:srgbClr val="FFFF00"/>
                </a:solidFill>
                <a:latin typeface="Candara"/>
              </a:rPr>
              <a:t>Podjęcia pracy w 2016 r. na terenie Powiatu Ząbkowickiego oraz Gminy Kamieniec Ząbkowicki.</a:t>
            </a:r>
            <a:endParaRPr lang="pl-PL" sz="2400" b="1" dirty="0">
              <a:solidFill>
                <a:srgbClr val="FFFF00"/>
              </a:solidFill>
              <a:latin typeface="Candara"/>
            </a:endParaRP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8253224"/>
              </p:ext>
            </p:extLst>
          </p:nvPr>
        </p:nvGraphicFramePr>
        <p:xfrm>
          <a:off x="35496" y="4005062"/>
          <a:ext cx="9000999" cy="2643985"/>
        </p:xfrm>
        <a:graphic>
          <a:graphicData uri="http://schemas.openxmlformats.org/drawingml/2006/table">
            <a:tbl>
              <a:tblPr/>
              <a:tblGrid>
                <a:gridCol w="2376264"/>
                <a:gridCol w="144016"/>
                <a:gridCol w="648072"/>
                <a:gridCol w="648072"/>
                <a:gridCol w="720080"/>
                <a:gridCol w="648072"/>
                <a:gridCol w="648072"/>
                <a:gridCol w="576064"/>
                <a:gridCol w="648072"/>
                <a:gridCol w="648072"/>
                <a:gridCol w="648072"/>
                <a:gridCol w="648071"/>
              </a:tblGrid>
              <a:tr h="216026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0047" marR="10047" marT="100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IV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VI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>
                          <a:effectLst/>
                          <a:latin typeface="Calibri"/>
                        </a:rPr>
                        <a:t>VII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VIII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l-PL" sz="1300" b="0" i="0" u="none" strike="noStrike" dirty="0">
                          <a:effectLst/>
                          <a:latin typeface="Calibri"/>
                        </a:rPr>
                        <a:t>IX 2016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400" b="0" i="0" u="none" strike="noStrike" dirty="0">
                          <a:effectLst/>
                          <a:latin typeface="Calibri"/>
                        </a:rPr>
                        <a:t>suma</a:t>
                      </a:r>
                    </a:p>
                  </a:txBody>
                  <a:tcPr marL="10047" marR="10047" marT="100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15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32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12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101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Praca subsydiowana  </a:t>
                      </a:r>
                      <a: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/>
                      </a:r>
                      <a:b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</a:br>
                      <a:r>
                        <a:rPr lang="pl-PL" sz="1100" b="1" i="0" u="none" strike="noStrike" dirty="0" smtClean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w </a:t>
                      </a:r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67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89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63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125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591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Praca niesubsydiowana w 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35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45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Arial"/>
                        </a:rPr>
                        <a:t>26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30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31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27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Arial"/>
                        </a:rPr>
                        <a:t>18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Arial"/>
                        </a:rPr>
                        <a:t>38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274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Praca niesubsydiowana 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233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321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306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287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242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175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264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2214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970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effectLst/>
                          <a:latin typeface="Calibri"/>
                        </a:rPr>
                        <a:t>Suma w Gminie Kamieniec </a:t>
                      </a:r>
                      <a:r>
                        <a:rPr lang="pl-PL" sz="1100" b="1" i="0" u="none" strike="noStrike" dirty="0" err="1" smtClean="0">
                          <a:effectLst/>
                          <a:latin typeface="Calibri"/>
                        </a:rPr>
                        <a:t>Ząbk</a:t>
                      </a:r>
                      <a:r>
                        <a:rPr lang="pl-PL" sz="1100" b="1" i="0" u="none" strike="noStrike" dirty="0" smtClean="0">
                          <a:effectLst/>
                          <a:latin typeface="Calibri"/>
                        </a:rPr>
                        <a:t>.</a:t>
                      </a:r>
                      <a:endParaRPr lang="pl-PL" sz="1100" b="1" i="0" u="none" strike="noStrike" dirty="0">
                        <a:effectLst/>
                        <a:latin typeface="Calibri"/>
                      </a:endParaRP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effectLst/>
                          <a:latin typeface="Calibri"/>
                        </a:rPr>
                        <a:t>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139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effectLst/>
                          <a:latin typeface="Calibri"/>
                        </a:rPr>
                        <a:t>479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15728"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Suma w Powiecie Ząbkowickim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1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241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200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406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373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376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347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263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389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DBDB00"/>
                          </a:solidFill>
                          <a:effectLst/>
                          <a:latin typeface="Calibri"/>
                        </a:rPr>
                        <a:t>2805</a:t>
                      </a:r>
                    </a:p>
                  </a:txBody>
                  <a:tcPr marL="10047" marR="10047" marT="100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aphicFrame>
        <p:nvGraphicFramePr>
          <p:cNvPr id="7" name="Wykres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55677510"/>
              </p:ext>
            </p:extLst>
          </p:nvPr>
        </p:nvGraphicFramePr>
        <p:xfrm>
          <a:off x="0" y="980728"/>
          <a:ext cx="9036496" cy="2808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93667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0" y="908720"/>
            <a:ext cx="9144000" cy="5949280"/>
          </a:xfrm>
        </p:spPr>
        <p:txBody>
          <a:bodyPr>
            <a:scene3d>
              <a:camera prst="orthographicFront">
                <a:rot lat="0" lon="0" rev="0"/>
              </a:camera>
              <a:lightRig rig="threePt" dir="t"/>
            </a:scene3d>
          </a:bodyPr>
          <a:lstStyle/>
          <a:p>
            <a:pPr algn="ctr" eaLnBrk="1" hangingPunct="1">
              <a:defRPr/>
            </a:pP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Podział na czas pozostawania bez pracy, wiek, </a:t>
            </a:r>
            <a:b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FFFF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wykształcenie, staż pracy – 30.09.2017r</a:t>
            </a: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>. </a:t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Candara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>												</a:t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  <a:t/>
            </a:r>
            <a:br>
              <a:rPr lang="pl-PL" sz="2400" dirty="0" smtClean="0">
                <a:solidFill>
                  <a:srgbClr val="DBDB00"/>
                </a:solidFill>
                <a:effectLst>
                  <a:outerShdw blurRad="38100" dir="2700000" sx="0" sy="0" algn="tl">
                    <a:srgbClr val="000000"/>
                  </a:outerShdw>
                </a:effectLst>
                <a:latin typeface="Arial Black" charset="0"/>
              </a:rPr>
            </a:br>
            <a:endParaRPr lang="pl-PL" sz="2400" dirty="0">
              <a:solidFill>
                <a:srgbClr val="DBDB00"/>
              </a:solidFill>
              <a:effectLst>
                <a:outerShdw blurRad="38100" dir="2700000" sx="0" sy="0" algn="tl">
                  <a:srgbClr val="000000"/>
                </a:outerShdw>
              </a:effectLst>
              <a:latin typeface="Arial Black" charset="0"/>
            </a:endParaRPr>
          </a:p>
        </p:txBody>
      </p:sp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4512362"/>
              </p:ext>
            </p:extLst>
          </p:nvPr>
        </p:nvGraphicFramePr>
        <p:xfrm>
          <a:off x="467544" y="908720"/>
          <a:ext cx="8208914" cy="5760649"/>
        </p:xfrm>
        <a:graphic>
          <a:graphicData uri="http://schemas.openxmlformats.org/drawingml/2006/table">
            <a:tbl>
              <a:tblPr/>
              <a:tblGrid>
                <a:gridCol w="936104"/>
                <a:gridCol w="1409300"/>
                <a:gridCol w="1172702"/>
                <a:gridCol w="1172702"/>
                <a:gridCol w="1172702"/>
                <a:gridCol w="1172702"/>
                <a:gridCol w="1172702"/>
              </a:tblGrid>
              <a:tr h="231192">
                <a:tc rowSpan="3" gridSpan="2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Wyszczególnienie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L.p.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Stan n 30.09.2017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i-FI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Stan n 30.09.2017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231192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Kamieniec Ząbkowicki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Powiat Ząbkowice Śl.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</a:tr>
              <a:tr h="199302">
                <a:tc gridSpan="2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Ogół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de-DE" sz="12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Kobiety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Czas pozostawania bez pracy w miesiącach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_tradn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do 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434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pow. 1 do 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pow. 3 do 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354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pow.6 do 12 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77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525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pow. 12 do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473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286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pow. 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277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rowSpan="6">
                  <a:txBody>
                    <a:bodyPr/>
                    <a:lstStyle/>
                    <a:p>
                      <a:pPr algn="ctr" fontAlgn="ctr"/>
                      <a:r>
                        <a:rPr lang="nl-N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Wiek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18-24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363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25-34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95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684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458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35-44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633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349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45-54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49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55-59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322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130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60-64 l.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Wykształcenie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wyższe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9954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policealne i 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88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619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394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1018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średnie zawodowe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285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zasad. zawod.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737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73111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gimnazjalne i poniżej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83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820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337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rowSpan="7"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Staż pracy</a:t>
                      </a:r>
                    </a:p>
                  </a:txBody>
                  <a:tcPr marL="7609" marR="7609" marT="7609" marB="0" vert="vert27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do 1 roku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70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536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317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od 1 do 5 lat</a:t>
                      </a:r>
                      <a:endParaRPr lang="pl-PL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85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/>
                        </a:rPr>
                        <a:t>606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347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Times New Roman"/>
                        </a:rPr>
                        <a:t>od 5 do 10 lat</a:t>
                      </a:r>
                      <a:endParaRPr lang="pl-PL" sz="11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472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od 10 do 20 lat</a:t>
                      </a:r>
                      <a:endParaRPr lang="pl-PL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438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196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20-30 lat</a:t>
                      </a:r>
                      <a:endParaRPr lang="pl-PL" sz="11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255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93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30 lat i więcej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62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4029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bez stażu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1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341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100" b="0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199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30683"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Razem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25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311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174</a:t>
                      </a:r>
                    </a:p>
                  </a:txBody>
                  <a:tcPr marL="12700" marR="12700" marT="1270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2710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l-PL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+mn-lt"/>
                        </a:rPr>
                        <a:t>1428</a:t>
                      </a:r>
                    </a:p>
                  </a:txBody>
                  <a:tcPr marL="7609" marR="7609" marT="76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20261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8077" name="Group 253"/>
          <p:cNvGraphicFramePr>
            <a:graphicFrameLocks noGrp="1"/>
          </p:cNvGraphicFramePr>
          <p:nvPr>
            <p:ph type="body" idx="1"/>
            <p:extLst>
              <p:ext uri="{D42A27DB-BD31-4B8C-83A1-F6EECF244321}">
                <p14:modId xmlns:p14="http://schemas.microsoft.com/office/powerpoint/2010/main" val="1329278070"/>
              </p:ext>
            </p:extLst>
          </p:nvPr>
        </p:nvGraphicFramePr>
        <p:xfrm>
          <a:off x="107504" y="771184"/>
          <a:ext cx="8856984" cy="5725184"/>
        </p:xfrm>
        <a:graphic>
          <a:graphicData uri="http://schemas.openxmlformats.org/drawingml/2006/table">
            <a:tbl>
              <a:tblPr/>
              <a:tblGrid>
                <a:gridCol w="432048"/>
                <a:gridCol w="1152128"/>
                <a:gridCol w="2880320"/>
                <a:gridCol w="1080120"/>
                <a:gridCol w="3312368"/>
              </a:tblGrid>
              <a:tr h="36178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2016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2017 rok</a:t>
                      </a:r>
                      <a:endParaRPr kumimoji="0" lang="pl-PL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charset="0"/>
                        <a:ea typeface="Arial" charset="0"/>
                        <a:cs typeface="Times New Roman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600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Lp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Kwota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Cel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193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1.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3.825.091,71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3.417.285,21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Algorytm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35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2.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2.216.100,29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2.288.164,00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Operacyjny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Wiedza Edukacja Rozwój  POWER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10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3.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2.082.808,00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1.792.207,00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Regionalny Program Operacyjny RPO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4.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109.800,00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Program dla osób do 30 roku życia – Rezerwa Ministra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676.000,00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 aktywizacji zawodowej w regionach wysokiego bezrobocia - 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2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5.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450.000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Krajowy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Fundusz Szkoleniowy KFS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75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6.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261.000,00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dla osób bezrobotnych w wieku 30 – 50 lat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279.000,00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aktywizacji zawodowej bezrobotnych powyżej 50 roku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życia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–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89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7.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481.400,00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Art.49 – rezerwa Ministra</a:t>
                      </a: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336.000,00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aktywizacji zawodowej bezrobotnych  długotrwale – rezerwa Ministra</a:t>
                      </a:r>
                      <a:endParaRPr kumimoji="0" lang="pl-PL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91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8.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547.200,00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Realizacja robót publicznych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w reg. wysokiego </a:t>
                      </a:r>
                      <a:r>
                        <a:rPr lang="pl-PL" sz="1200" b="1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bezrob</a:t>
                      </a:r>
                      <a:r>
                        <a:rPr lang="pl-PL" sz="1200" b="1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– rezerwa Ministra</a:t>
                      </a:r>
                      <a:endParaRPr lang="pl-PL" sz="12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478.800,00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Program aktywizacji zawodowej bezrobotnych  zamieszkujących na wsi – rezerwa Ministra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ea typeface="Arial" charset="0"/>
                          <a:cs typeface="Times New Roman" pitchFamily="18" charset="0"/>
                        </a:rPr>
                        <a:t>9.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Arial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1.500.000,00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150 f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2.636.700,00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Art. 150g i f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266.472,00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‚Kierunek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praca”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POWER</a:t>
                      </a:r>
                      <a:endParaRPr lang="pl-PL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306.008,00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smtClean="0">
                          <a:latin typeface="Times New Roman" pitchFamily="18" charset="0"/>
                          <a:cs typeface="Times New Roman" pitchFamily="18" charset="0"/>
                        </a:rPr>
                        <a:t>„Kierunek</a:t>
                      </a:r>
                      <a:r>
                        <a:rPr lang="pl-PL" sz="1200" b="1" baseline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pl-PL" sz="12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praca” </a:t>
                      </a:r>
                      <a:r>
                        <a:rPr lang="pl-PL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POWER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88032"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659.200,00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„Własny biznes nie jest dla wybranych - RPO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12.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  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164.968,25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„Dolnośląska strefa zatrudnienia” -RPO</a:t>
                      </a:r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455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pl-PL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Times New Roman" panose="02020603050405020304" pitchFamily="18" charset="0"/>
                          <a:ea typeface="Arial" charset="0"/>
                          <a:cs typeface="Times New Roman" panose="02020603050405020304" pitchFamily="18" charset="0"/>
                        </a:rPr>
                        <a:t>11.589.872,00</a:t>
                      </a: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pl-PL" sz="12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rial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pl-PL" sz="12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13.484.332,46</a:t>
                      </a:r>
                      <a:endParaRPr lang="pl-PL" sz="12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pl-PL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8" marB="45718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Prostokąt 2"/>
          <p:cNvSpPr/>
          <p:nvPr/>
        </p:nvSpPr>
        <p:spPr>
          <a:xfrm>
            <a:off x="539552" y="116632"/>
            <a:ext cx="82809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dirty="0" smtClean="0">
                <a:solidFill>
                  <a:srgbClr val="FFFF00"/>
                </a:solidFill>
                <a:latin typeface="Arial Black" charset="0"/>
              </a:rPr>
              <a:t>Środki finansowe przeznaczone na aktywne formy przeciwdziałania bezrobociu rok 2017</a:t>
            </a: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9974207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251520" y="1905000"/>
            <a:ext cx="8496944" cy="2952750"/>
          </a:xfrm>
        </p:spPr>
        <p:txBody>
          <a:bodyPr/>
          <a:lstStyle/>
          <a:p>
            <a:pPr algn="ctr" eaLnBrk="1" hangingPunct="1">
              <a:buFont typeface="Wingdings" charset="0"/>
              <a:buNone/>
              <a:defRPr/>
            </a:pPr>
            <a:endParaRPr lang="pl-PL" b="1" dirty="0">
              <a:latin typeface="Arial" charset="0"/>
            </a:endParaRPr>
          </a:p>
          <a:p>
            <a:pPr algn="ctr" eaLnBrk="1" hangingPunct="1">
              <a:buFont typeface="Wingdings" charset="0"/>
              <a:buNone/>
              <a:defRPr/>
            </a:pPr>
            <a:r>
              <a:rPr lang="pl-PL" b="1" dirty="0" smtClean="0">
                <a:latin typeface="Arial" charset="0"/>
              </a:rPr>
              <a:t>Środki finansowe na 2017 rok :</a:t>
            </a:r>
            <a:r>
              <a:rPr lang="pl-PL" b="1" dirty="0">
                <a:solidFill>
                  <a:srgbClr val="FF0000"/>
                </a:solidFill>
                <a:latin typeface="Arial" charset="0"/>
              </a:rPr>
              <a:t>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174.000 zł</a:t>
            </a:r>
            <a:endParaRPr lang="pl-PL" b="1" dirty="0">
              <a:solidFill>
                <a:srgbClr val="FF0000"/>
              </a:solidFill>
              <a:latin typeface="Arial" charset="0"/>
            </a:endParaRPr>
          </a:p>
          <a:p>
            <a:pPr algn="ctr" eaLnBrk="1" hangingPunct="1">
              <a:buNone/>
              <a:defRPr/>
            </a:pPr>
            <a:endParaRPr lang="pl-PL" b="1" dirty="0" smtClean="0">
              <a:latin typeface="Arial" charset="0"/>
            </a:endParaRPr>
          </a:p>
          <a:p>
            <a:pPr algn="ctr" eaLnBrk="1" hangingPunct="1">
              <a:buNone/>
              <a:defRPr/>
            </a:pPr>
            <a:r>
              <a:rPr lang="pl-PL" b="1" dirty="0" smtClean="0">
                <a:latin typeface="Arial" charset="0"/>
              </a:rPr>
              <a:t>Środki finansowe </a:t>
            </a:r>
            <a:r>
              <a:rPr lang="pl-PL" b="1" dirty="0">
                <a:latin typeface="Arial" charset="0"/>
              </a:rPr>
              <a:t>na </a:t>
            </a:r>
            <a:r>
              <a:rPr lang="pl-PL" b="1" dirty="0" smtClean="0">
                <a:latin typeface="Arial" charset="0"/>
              </a:rPr>
              <a:t>2016 </a:t>
            </a:r>
            <a:r>
              <a:rPr lang="pl-PL" b="1" dirty="0">
                <a:latin typeface="Arial" charset="0"/>
              </a:rPr>
              <a:t>rok : </a:t>
            </a:r>
            <a:r>
              <a:rPr lang="pl-PL" b="1" dirty="0" smtClean="0">
                <a:solidFill>
                  <a:srgbClr val="FF0000"/>
                </a:solidFill>
                <a:latin typeface="Arial" charset="0"/>
              </a:rPr>
              <a:t>57.500</a:t>
            </a:r>
            <a:r>
              <a:rPr lang="pl-PL" b="1" dirty="0" smtClean="0">
                <a:latin typeface="Arial" charset="0"/>
              </a:rPr>
              <a:t> </a:t>
            </a:r>
            <a:r>
              <a:rPr lang="pl-PL" b="1" dirty="0">
                <a:solidFill>
                  <a:srgbClr val="FF0000"/>
                </a:solidFill>
                <a:latin typeface="Arial" charset="0"/>
              </a:rPr>
              <a:t>zł</a:t>
            </a:r>
          </a:p>
          <a:p>
            <a:pPr>
              <a:buNone/>
              <a:defRPr/>
            </a:pPr>
            <a:endParaRPr lang="pl-PL" dirty="0">
              <a:latin typeface="Arial" charset="0"/>
            </a:endParaRPr>
          </a:p>
          <a:p>
            <a:pPr>
              <a:buFont typeface="Wingdings" charset="0"/>
              <a:buNone/>
              <a:defRPr/>
            </a:pPr>
            <a:endParaRPr lang="pl-PL" dirty="0">
              <a:latin typeface="Arial" charset="0"/>
            </a:endParaRPr>
          </a:p>
        </p:txBody>
      </p:sp>
      <p:sp>
        <p:nvSpPr>
          <p:cNvPr id="4" name="Prostokąt 3"/>
          <p:cNvSpPr/>
          <p:nvPr/>
        </p:nvSpPr>
        <p:spPr>
          <a:xfrm>
            <a:off x="323528" y="620688"/>
            <a:ext cx="842493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j-lt"/>
              </a:rPr>
              <a:t>ŚRODKI  </a:t>
            </a:r>
            <a:r>
              <a:rPr lang="pl-PL" sz="2400" b="1" dirty="0" smtClean="0">
                <a:solidFill>
                  <a:srgbClr val="FFFF00"/>
                </a:solidFill>
                <a:latin typeface="+mj-lt"/>
              </a:rPr>
              <a:t>PFRON</a:t>
            </a:r>
            <a:endParaRPr lang="pl-PL" sz="24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107504" y="1686292"/>
            <a:ext cx="8640960" cy="4409708"/>
          </a:xfrm>
        </p:spPr>
        <p:txBody>
          <a:bodyPr/>
          <a:lstStyle/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1.Przyznawanie </a:t>
            </a:r>
            <a:r>
              <a:rPr lang="pl-PL" sz="2000" dirty="0">
                <a:latin typeface="Arial" charset="0"/>
              </a:rPr>
              <a:t>osobom niepełnosprawnym </a:t>
            </a:r>
            <a:r>
              <a:rPr lang="pl-PL" sz="2000" dirty="0" smtClean="0">
                <a:latin typeface="Arial" charset="0"/>
              </a:rPr>
              <a:t>środków na </a:t>
            </a:r>
            <a:r>
              <a:rPr lang="pl-PL" sz="2000" dirty="0">
                <a:latin typeface="Arial" charset="0"/>
              </a:rPr>
              <a:t>rozpoczęcie działalności gospodarczej, rolniczej </a:t>
            </a:r>
            <a:r>
              <a:rPr lang="pl-PL" sz="2000" dirty="0" smtClean="0">
                <a:latin typeface="Arial" charset="0"/>
              </a:rPr>
              <a:t>albo na </a:t>
            </a:r>
            <a:r>
              <a:rPr lang="pl-PL" sz="2000" dirty="0">
                <a:latin typeface="Arial" charset="0"/>
              </a:rPr>
              <a:t>wniesienie wkładu </a:t>
            </a:r>
            <a:r>
              <a:rPr lang="pl-PL" sz="2000" dirty="0" smtClean="0">
                <a:latin typeface="Arial" charset="0"/>
              </a:rPr>
              <a:t/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do </a:t>
            </a:r>
            <a:r>
              <a:rPr lang="pl-PL" sz="2000" dirty="0">
                <a:latin typeface="Arial" charset="0"/>
              </a:rPr>
              <a:t>spółdzielni socjalnej </a:t>
            </a:r>
            <a:r>
              <a:rPr lang="pl-PL" sz="2000" dirty="0" smtClean="0">
                <a:latin typeface="Arial" charset="0"/>
              </a:rPr>
              <a:t>(art.12a) </a:t>
            </a:r>
            <a:r>
              <a:rPr lang="pl-PL" sz="2000" b="1" dirty="0" smtClean="0">
                <a:latin typeface="Arial" charset="0"/>
              </a:rPr>
              <a:t> </a:t>
            </a:r>
            <a:r>
              <a:rPr lang="pl-PL" sz="2000" b="1" dirty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30.000 </a:t>
            </a: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zł </a:t>
            </a:r>
            <a:r>
              <a:rPr lang="pl-PL" sz="2000" dirty="0">
                <a:latin typeface="Arial" charset="0"/>
              </a:rPr>
              <a:t>dla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 </a:t>
            </a:r>
            <a:r>
              <a:rPr lang="pl-PL" sz="2000" dirty="0" smtClean="0">
                <a:latin typeface="Arial" charset="0"/>
              </a:rPr>
              <a:t>osoby </a:t>
            </a:r>
            <a:br>
              <a:rPr lang="pl-PL" sz="2000" dirty="0" smtClean="0">
                <a:latin typeface="Arial" charset="0"/>
              </a:rPr>
            </a:br>
            <a:r>
              <a:rPr lang="pl-PL" sz="2000" dirty="0" smtClean="0">
                <a:latin typeface="Arial" charset="0"/>
              </a:rPr>
              <a:t>2016r.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25.000 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</a:t>
            </a:r>
            <a:r>
              <a:rPr lang="pl-PL" sz="2000" dirty="0" smtClean="0">
                <a:latin typeface="Arial" charset="0"/>
              </a:rPr>
              <a:t> osoby 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 smtClean="0">
                <a:latin typeface="Arial" charset="0"/>
              </a:rPr>
              <a:t>2.</a:t>
            </a:r>
            <a:r>
              <a:rPr lang="pl-PL" sz="2000" dirty="0" smtClean="0">
                <a:latin typeface="Arial" charset="0"/>
              </a:rPr>
              <a:t>Dokonywanie </a:t>
            </a:r>
            <a:r>
              <a:rPr lang="pl-PL" sz="2000" dirty="0">
                <a:latin typeface="Arial" charset="0"/>
              </a:rPr>
              <a:t>zwrotu kosztów wyposażenia stanowiska pracy osoby niepełnosprawnej ( art.26e)  </a:t>
            </a:r>
            <a:r>
              <a:rPr lang="pl-PL" sz="2000" b="1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 </a:t>
            </a:r>
            <a:r>
              <a:rPr lang="pl-PL" sz="2000" dirty="0" smtClean="0">
                <a:latin typeface="Arial" charset="0"/>
              </a:rPr>
              <a:t>na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</a:t>
            </a:r>
            <a:r>
              <a:rPr lang="pl-PL" sz="2000" dirty="0" smtClean="0">
                <a:latin typeface="Arial" charset="0"/>
              </a:rPr>
              <a:t> stanowisk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>
                <a:latin typeface="Arial" charset="0"/>
              </a:rPr>
              <a:t> </a:t>
            </a:r>
            <a:r>
              <a:rPr lang="pl-PL" sz="2000" dirty="0" smtClean="0">
                <a:latin typeface="Arial" charset="0"/>
              </a:rPr>
              <a:t>   2016 r.-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32.500 </a:t>
            </a:r>
            <a:r>
              <a:rPr lang="pl-PL" sz="2000" dirty="0" smtClean="0">
                <a:solidFill>
                  <a:srgbClr val="FF0000"/>
                </a:solidFill>
                <a:latin typeface="Arial" charset="0"/>
              </a:rPr>
              <a:t>zł </a:t>
            </a:r>
            <a:r>
              <a:rPr lang="pl-PL" sz="2000" dirty="0" smtClean="0">
                <a:latin typeface="Arial" charset="0"/>
              </a:rPr>
              <a:t>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1 </a:t>
            </a:r>
            <a:r>
              <a:rPr lang="pl-PL" sz="2000" dirty="0" smtClean="0">
                <a:latin typeface="Arial" charset="0"/>
              </a:rPr>
              <a:t>stanowisko ( osoba bezrobotna z gminy Kamieniec </a:t>
            </a:r>
            <a:r>
              <a:rPr lang="pl-PL" sz="2000" dirty="0" err="1" smtClean="0">
                <a:latin typeface="Arial" charset="0"/>
              </a:rPr>
              <a:t>Ząbk</a:t>
            </a:r>
            <a:r>
              <a:rPr lang="pl-PL" sz="2000" dirty="0" smtClean="0">
                <a:latin typeface="Arial" charset="0"/>
              </a:rPr>
              <a:t>.)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3.Finansowanie kosztów szkolenia i przekwalifikowania zawodowego osób niepełnosprawnych (art.38 – 40 ) </a:t>
            </a:r>
            <a:r>
              <a:rPr lang="pl-PL" sz="2000" b="1" dirty="0" smtClean="0">
                <a:latin typeface="Arial" charset="0"/>
              </a:rPr>
              <a:t>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</a:t>
            </a:r>
          </a:p>
          <a:p>
            <a:pPr lvl="1" eaLnBrk="1" hangingPunct="1">
              <a:lnSpc>
                <a:spcPct val="90000"/>
              </a:lnSpc>
              <a:buNone/>
              <a:defRPr/>
            </a:pPr>
            <a:r>
              <a:rPr lang="pl-PL" sz="2000" dirty="0" smtClean="0">
                <a:latin typeface="Arial" charset="0"/>
              </a:rPr>
              <a:t>    W </a:t>
            </a:r>
            <a:r>
              <a:rPr lang="pl-PL" sz="2000" dirty="0">
                <a:latin typeface="Arial" charset="0"/>
              </a:rPr>
              <a:t>roku </a:t>
            </a:r>
            <a:r>
              <a:rPr lang="pl-PL" sz="2000" dirty="0" smtClean="0">
                <a:latin typeface="Arial" charset="0"/>
              </a:rPr>
              <a:t>2016  </a:t>
            </a:r>
            <a:r>
              <a:rPr lang="pl-PL" sz="2000" dirty="0">
                <a:latin typeface="Arial" charset="0"/>
              </a:rPr>
              <a:t>- nie </a:t>
            </a:r>
            <a:r>
              <a:rPr lang="pl-PL" sz="2000" dirty="0" smtClean="0">
                <a:latin typeface="Arial" charset="0"/>
              </a:rPr>
              <a:t>wydatkowano </a:t>
            </a:r>
            <a:r>
              <a:rPr lang="pl-PL" sz="2000" dirty="0">
                <a:latin typeface="Arial" charset="0"/>
              </a:rPr>
              <a:t>środków finansowych na ten cel</a:t>
            </a:r>
            <a:endParaRPr lang="pl-PL" sz="2000" b="1" dirty="0" smtClean="0">
              <a:solidFill>
                <a:srgbClr val="FF0000"/>
              </a:solidFill>
              <a:latin typeface="Arial" charset="0"/>
            </a:endParaRP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dirty="0" smtClean="0">
                <a:latin typeface="Arial" charset="0"/>
              </a:rPr>
              <a:t>4. Dokonywanie zwrotu kosztów poniesionych przez pracodawcę na szkolenia zatrudnionych osób niepełnosprawnych – </a:t>
            </a: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0 zł</a:t>
            </a:r>
          </a:p>
          <a:p>
            <a:pPr lvl="1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>
                <a:solidFill>
                  <a:srgbClr val="FF0000"/>
                </a:solidFill>
                <a:latin typeface="Arial" charset="0"/>
              </a:rPr>
              <a:t>	</a:t>
            </a:r>
            <a:r>
              <a:rPr lang="pl-PL" sz="2000" dirty="0" smtClean="0">
                <a:latin typeface="Arial" charset="0"/>
              </a:rPr>
              <a:t>W roku 2016  - nie wydatkowano </a:t>
            </a:r>
            <a:r>
              <a:rPr lang="pl-PL" sz="2000" dirty="0">
                <a:latin typeface="Arial" charset="0"/>
              </a:rPr>
              <a:t>środków finansowych na ten cel</a:t>
            </a:r>
          </a:p>
          <a:p>
            <a:pPr lvl="1" algn="just" eaLnBrk="1" hangingPunct="1">
              <a:lnSpc>
                <a:spcPct val="90000"/>
              </a:lnSpc>
              <a:buFont typeface="Wingdings" charset="0"/>
              <a:buNone/>
              <a:defRPr/>
            </a:pPr>
            <a:r>
              <a:rPr lang="pl-PL" sz="2000" b="1" dirty="0" smtClean="0">
                <a:solidFill>
                  <a:srgbClr val="FF0000"/>
                </a:solidFill>
                <a:latin typeface="Arial" charset="0"/>
              </a:rPr>
              <a:t>    </a:t>
            </a:r>
            <a:endParaRPr lang="pl-PL" dirty="0">
              <a:latin typeface="Arial" charset="0"/>
            </a:endParaRPr>
          </a:p>
        </p:txBody>
      </p:sp>
      <p:sp>
        <p:nvSpPr>
          <p:cNvPr id="5" name="Prostokąt 4"/>
          <p:cNvSpPr/>
          <p:nvPr/>
        </p:nvSpPr>
        <p:spPr>
          <a:xfrm>
            <a:off x="467544" y="116632"/>
            <a:ext cx="8352928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b="1" dirty="0">
                <a:solidFill>
                  <a:srgbClr val="FFFF00"/>
                </a:solidFill>
                <a:latin typeface="+mn-lt"/>
              </a:rPr>
              <a:t>Zadania realizowane przez Powiatowy Urząd Pracy wynikające z ustawy o  Rehabilitacji </a:t>
            </a: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Zawodowej</a:t>
            </a:r>
            <a:br>
              <a:rPr lang="pl-PL" sz="2400" b="1" dirty="0" smtClean="0">
                <a:solidFill>
                  <a:srgbClr val="FFFF00"/>
                </a:solidFill>
                <a:latin typeface="+mn-lt"/>
              </a:rPr>
            </a:br>
            <a:r>
              <a:rPr lang="pl-PL" sz="2400" b="1" dirty="0" smtClean="0">
                <a:solidFill>
                  <a:srgbClr val="FFFF00"/>
                </a:solidFill>
                <a:latin typeface="+mn-lt"/>
              </a:rPr>
              <a:t>i </a:t>
            </a:r>
            <a:r>
              <a:rPr lang="pl-PL" sz="2400" b="1" dirty="0">
                <a:solidFill>
                  <a:srgbClr val="FFFF00"/>
                </a:solidFill>
                <a:latin typeface="+mn-lt"/>
              </a:rPr>
              <a:t>Społecznej Osób Niepełnosprawnych to między innymi:</a:t>
            </a:r>
            <a:endParaRPr lang="pl-PL" sz="2400" b="1" dirty="0">
              <a:latin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628800"/>
            <a:ext cx="8385175" cy="4800575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9396" name="Rectangle 4"/>
          <p:cNvSpPr>
            <a:spLocks noChangeArrowheads="1"/>
          </p:cNvSpPr>
          <p:nvPr/>
        </p:nvSpPr>
        <p:spPr bwMode="auto">
          <a:xfrm flipV="1">
            <a:off x="2268538" y="3613150"/>
            <a:ext cx="804862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rot="10800000">
            <a:spAutoFit/>
          </a:bodyPr>
          <a:lstStyle/>
          <a:p>
            <a:pPr>
              <a:defRPr/>
            </a:pPr>
            <a:endParaRPr lang="pl-PL" b="1">
              <a:effectLst>
                <a:outerShdw blurRad="38100" dist="38100" dir="2700000" algn="tl">
                  <a:srgbClr val="000000"/>
                </a:outerShdw>
              </a:effectLst>
              <a:ea typeface="+mn-ea"/>
              <a:cs typeface="Arial" pitchFamily="34" charset="0"/>
            </a:endParaRPr>
          </a:p>
        </p:txBody>
      </p:sp>
      <p:sp>
        <p:nvSpPr>
          <p:cNvPr id="6" name="Rectangle 3"/>
          <p:cNvSpPr txBox="1">
            <a:spLocks noRot="1" noChangeArrowheads="1"/>
          </p:cNvSpPr>
          <p:nvPr/>
        </p:nvSpPr>
        <p:spPr bwMode="auto">
          <a:xfrm>
            <a:off x="179512" y="908720"/>
            <a:ext cx="8594601" cy="42506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W okresie od 01.01.2017r. do 30.09.2017r. zgłoszonych zostało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2.049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 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946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1.103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249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ofert,        w 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68 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2.199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skierowań do pracy, w tym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352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z gminy Kamieniec Ząbkowicki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Prace podjęło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967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214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W analogicznym okresie roku 2016 zgłoszone zostały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2.023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oferty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pracy; w tym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1.123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900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217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ofert,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 subsydiowanej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i stałej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52</a:t>
            </a:r>
            <a:endParaRPr lang="pl-PL" sz="24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Wydano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1.941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skierowania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do pracy, w tym</a:t>
            </a:r>
            <a:r>
              <a:rPr lang="pl-PL" sz="2400" b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317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bezrobotnym z gminy Kamieniec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Ząbkowicki. Prace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podjęło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1.117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osób, w tym z gminy Kamieniec Ząbkowicki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207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611560" y="332656"/>
            <a:ext cx="763284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POŚREDNICTWO PRACY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67544" y="1196752"/>
            <a:ext cx="8385175" cy="5176788"/>
          </a:xfrm>
        </p:spPr>
        <p:txBody>
          <a:bodyPr/>
          <a:lstStyle/>
          <a:p>
            <a:pPr eaLnBrk="1" hangingPunct="1">
              <a:defRPr/>
            </a:pPr>
            <a:r>
              <a:rPr lang="pl-PL" sz="3200" dirty="0">
                <a:solidFill>
                  <a:srgbClr val="FFFF00"/>
                </a:solidFill>
                <a:latin typeface="Arial Black" charset="0"/>
              </a:rPr>
              <a:t/>
            </a:r>
            <a:br>
              <a:rPr lang="pl-PL" sz="3200" dirty="0">
                <a:solidFill>
                  <a:srgbClr val="FFFF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642938" y="1785938"/>
            <a:ext cx="7929562" cy="404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3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usług poradnictwa zawodowego do 30.09.2017 skorzystały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934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osoby, w tym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213</a:t>
            </a:r>
            <a:r>
              <a:rPr lang="pl-PL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</a:t>
            </a:r>
            <a:b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6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roku 2016 z tej formy skorzystało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638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6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195</a:t>
            </a:r>
            <a:r>
              <a:rPr lang="pl-PL" sz="2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6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11560" y="404664"/>
            <a:ext cx="518457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>
                <a:solidFill>
                  <a:srgbClr val="FFFF00"/>
                </a:solidFill>
                <a:latin typeface="+mj-lt"/>
              </a:rPr>
              <a:t>Poradnictwo</a:t>
            </a:r>
            <a:r>
              <a:rPr lang="pl-PL" b="1" dirty="0">
                <a:solidFill>
                  <a:srgbClr val="FFFF00"/>
                </a:solidFill>
                <a:latin typeface="+mj-lt"/>
              </a:rPr>
              <a:t> </a:t>
            </a:r>
            <a:r>
              <a:rPr lang="pl-PL" sz="2400" b="1" dirty="0">
                <a:solidFill>
                  <a:srgbClr val="FFFF00"/>
                </a:solidFill>
                <a:latin typeface="+mj-lt"/>
              </a:rPr>
              <a:t>zawodowe</a:t>
            </a:r>
            <a:endParaRPr lang="pl-PL" sz="2400" b="1" dirty="0">
              <a:latin typeface="+mj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rrowheads="1"/>
          </p:cNvSpPr>
          <p:nvPr>
            <p:ph type="title" idx="4294967295"/>
          </p:nvPr>
        </p:nvSpPr>
        <p:spPr>
          <a:xfrm>
            <a:off x="758825" y="1125538"/>
            <a:ext cx="8385175" cy="5446712"/>
          </a:xfrm>
        </p:spPr>
        <p:txBody>
          <a:bodyPr/>
          <a:lstStyle/>
          <a:p>
            <a:pPr algn="ctr" eaLnBrk="1" hangingPunct="1">
              <a:defRPr/>
            </a:pP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r>
              <a:rPr lang="pl-PL" sz="3600" b="0" dirty="0">
                <a:solidFill>
                  <a:srgbClr val="FFFF8B"/>
                </a:solidFill>
                <a:latin typeface="Arial Black" charset="0"/>
              </a:rPr>
              <a:t/>
            </a:r>
            <a:br>
              <a:rPr lang="pl-PL" sz="3600" b="0" dirty="0">
                <a:solidFill>
                  <a:srgbClr val="FFFF8B"/>
                </a:solidFill>
                <a:latin typeface="Arial Black" charset="0"/>
              </a:rPr>
            </a:br>
            <a:endParaRPr lang="pl-PL" sz="3600" b="0" dirty="0">
              <a:solidFill>
                <a:srgbClr val="FFFF8B"/>
              </a:solidFill>
              <a:latin typeface="Arial Black" charset="0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95536" y="1268760"/>
            <a:ext cx="8391277" cy="4827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812800" indent="-8128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800" b="1" dirty="0" smtClean="0">
              <a:solidFill>
                <a:srgbClr val="DBDB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01.01.2017r. do 30.09.2017r. szkoleniami objęto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39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bezrobotnych, w tym z gminy Kamieniec Ząbkowicki –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	Ze szkoleń w 2016 roku w analogicznym okresie czasu skorzystały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33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osoby, w tym z gminy Kamieniec </a:t>
            </a:r>
            <a:r>
              <a:rPr lang="pl-PL" sz="2400" dirty="0" err="1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Ząbk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.-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pl-PL" sz="24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</p:txBody>
      </p:sp>
      <p:sp>
        <p:nvSpPr>
          <p:cNvPr id="2" name="Prostokąt 1"/>
          <p:cNvSpPr/>
          <p:nvPr/>
        </p:nvSpPr>
        <p:spPr>
          <a:xfrm>
            <a:off x="827584" y="620688"/>
            <a:ext cx="619268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b="1" dirty="0">
                <a:solidFill>
                  <a:srgbClr val="DBDB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ORGANIZACJA SZKOLEŃ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357188" y="1785938"/>
            <a:ext cx="8477250" cy="3929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9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01.01.2017 r. do 30.09.2017r. przyznano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bezrobotnym środki na podjęcie działalności gospodarczej,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osobom  bezrobotnym z gminy Kamieniec Ząbkowicki.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samym okresie czasu w ramach refundacji kosztów zatrudnienia bezrobotnego skierowano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32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bezrobotne,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0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	W 2016 roku (w tym samym okresie czasu)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udzielono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bezrobotnym środki na podjęcie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działalności gospodarczej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,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osobom  bezrobotnym z gminy Kamieniec Ząbkowicki.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tym samym okresie czasu w ramach refundacji kosztów zatrudnienia bezrobotnego skierowano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27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bezrobotnych, </a:t>
            </a:r>
            <a:b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z gminy Kamieniec Ząbkowicki  </a:t>
            </a:r>
            <a:r>
              <a:rPr lang="pl-PL" sz="2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48965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DOTACJE I REFUNDACJE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484784"/>
            <a:ext cx="8385175" cy="5158904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b="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683568" y="1628800"/>
            <a:ext cx="7848872" cy="4244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ramach prac interwencyjnych w okresie od 01.01.2017 r.          do 30.09.2017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112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15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91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umów, w tym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pracodawcami z gminy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W tym samym okresie 2016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99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(w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z gminy Kamieniec Ząbkowicki).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w okresie od 01.01.2017 r.          do 30.09.2017 roku zatrudnienie otrzymało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120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(z gminy Kamieniec Ząbkowicki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85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osób), zawierając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umów,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umowy z gminą Kamieniec Ząbkowicki.</a:t>
            </a:r>
          </a:p>
          <a:p>
            <a:pPr algn="just" eaLnBrk="1" hangingPunct="1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W ramach robót publicznych zatrudniono w 2016 roku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163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</a:t>
            </a:r>
            <a:r>
              <a:rPr lang="pl-PL" sz="20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</a:t>
            </a:r>
          </a:p>
        </p:txBody>
      </p:sp>
      <p:sp>
        <p:nvSpPr>
          <p:cNvPr id="2" name="Prostokąt 1"/>
          <p:cNvSpPr/>
          <p:nvPr/>
        </p:nvSpPr>
        <p:spPr>
          <a:xfrm>
            <a:off x="683568" y="404664"/>
            <a:ext cx="698477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PRACE INTERWENCYJNE </a:t>
            </a:r>
            <a:br>
              <a:rPr lang="pl-PL" sz="2400" dirty="0">
                <a:solidFill>
                  <a:srgbClr val="DBDB00"/>
                </a:solidFill>
                <a:latin typeface="Arial Black" charset="0"/>
              </a:rPr>
            </a:br>
            <a:r>
              <a:rPr lang="pl-PL" sz="2400" dirty="0" smtClean="0">
                <a:solidFill>
                  <a:srgbClr val="DBDB00"/>
                </a:solidFill>
                <a:latin typeface="Arial Black" charset="0"/>
              </a:rPr>
              <a:t>I </a:t>
            </a:r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ROBOTY PUBLICZNE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42875" y="1571625"/>
            <a:ext cx="87026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01.01.2017 do 30.09.2017 roku 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479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bezrobotnych; 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71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 zamieszkałych 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317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w tym </a:t>
            </a:r>
            <a:r>
              <a:rPr lang="pl-PL" sz="2000" b="1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50</a:t>
            </a:r>
            <a:r>
              <a:rPr lang="pl-PL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umów</a:t>
            </a:r>
            <a:r>
              <a:rPr lang="pl-PL" sz="200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2016 roku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stażu skierowano              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586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bezrobotnych;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63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  zamieszkałe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gminie Kamieniec Ząbkowicki, zawierając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434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umowy,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0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54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umowy</a:t>
            </a:r>
            <a:r>
              <a:rPr lang="pl-PL" sz="20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     </a:t>
            </a: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pracodawcami 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STAŻE </a:t>
            </a:r>
            <a:endParaRPr lang="pl-PL" sz="24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971600" y="1988840"/>
            <a:ext cx="727280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4000" dirty="0">
                <a:solidFill>
                  <a:srgbClr val="FFFF00"/>
                </a:solidFill>
              </a:rPr>
              <a:t>Działania </a:t>
            </a:r>
            <a:r>
              <a:rPr lang="pl-PL" sz="4000" dirty="0" smtClean="0">
                <a:solidFill>
                  <a:srgbClr val="FFFF00"/>
                </a:solidFill>
              </a:rPr>
              <a:t>Powiatowego Urzędu Pracy </a:t>
            </a:r>
            <a:r>
              <a:rPr lang="pl-PL" sz="4000" dirty="0">
                <a:solidFill>
                  <a:srgbClr val="FFFF00"/>
                </a:solidFill>
              </a:rPr>
              <a:t>w Ząbkowicach Śl. </a:t>
            </a:r>
            <a:r>
              <a:rPr lang="pl-PL" sz="4000" dirty="0" smtClean="0">
                <a:solidFill>
                  <a:srgbClr val="FFFF00"/>
                </a:solidFill>
              </a:rPr>
              <a:t>           w 2017 </a:t>
            </a:r>
            <a:r>
              <a:rPr lang="pl-PL" sz="4000" dirty="0">
                <a:solidFill>
                  <a:srgbClr val="FFFF00"/>
                </a:solidFill>
              </a:rPr>
              <a:t>r</a:t>
            </a:r>
            <a:endParaRPr lang="pl-PL" sz="4000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800" dirty="0" smtClean="0">
                <a:solidFill>
                  <a:schemeClr val="tx2">
                    <a:lumMod val="50000"/>
                  </a:schemeClr>
                </a:solidFill>
              </a:rPr>
              <a:t>Zmiana ustawy o promocji (…)</a:t>
            </a:r>
            <a:endParaRPr lang="pl-PL" sz="2800" dirty="0">
              <a:solidFill>
                <a:schemeClr val="tx2">
                  <a:lumMod val="50000"/>
                </a:schemeClr>
              </a:solidFill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l-PL" sz="2800" dirty="0" smtClean="0"/>
              <a:t>Profilowanie pomocy dla osób bezrobotnych:</a:t>
            </a:r>
          </a:p>
          <a:p>
            <a:pPr marL="0" indent="0">
              <a:buNone/>
            </a:pPr>
            <a:endParaRPr lang="pl-PL" sz="2800" dirty="0"/>
          </a:p>
          <a:p>
            <a:pPr marL="0" indent="0">
              <a:buNone/>
            </a:pPr>
            <a:r>
              <a:rPr lang="pl-PL" sz="2800" dirty="0" smtClean="0"/>
              <a:t>		rok 2016		rok 2017</a:t>
            </a:r>
            <a:endParaRPr lang="pl-PL" sz="2800" dirty="0"/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I profil – 	            20 osób</a:t>
            </a:r>
            <a:r>
              <a:rPr lang="pl-PL" sz="1800" dirty="0"/>
              <a:t> </a:t>
            </a:r>
            <a:r>
              <a:rPr lang="pl-PL" sz="1800" dirty="0" smtClean="0"/>
              <a:t>( 2 osoby)		     2 osoby ( 0 osób)</a:t>
            </a:r>
          </a:p>
          <a:p>
            <a:pPr marL="0" indent="0">
              <a:buNone/>
            </a:pPr>
            <a:r>
              <a:rPr lang="pl-PL" sz="1800" dirty="0" smtClean="0"/>
              <a:t>II profil –       1.460 osób ( 207 osób)</a:t>
            </a:r>
            <a:r>
              <a:rPr lang="pl-PL" sz="1800" dirty="0"/>
              <a:t> </a:t>
            </a:r>
            <a:r>
              <a:rPr lang="pl-PL" sz="1800" dirty="0" smtClean="0"/>
              <a:t>           1.113 osób ( 173 osoby)</a:t>
            </a:r>
          </a:p>
          <a:p>
            <a:pPr marL="0" indent="0">
              <a:buNone/>
            </a:pPr>
            <a:r>
              <a:rPr lang="pl-PL" sz="1800" dirty="0" smtClean="0"/>
              <a:t>III profil –      1.379 osób ( 119 osób)            1.405 osób ( 117 osób)</a:t>
            </a:r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endParaRPr lang="pl-PL" sz="2800" dirty="0"/>
          </a:p>
        </p:txBody>
      </p:sp>
    </p:spTree>
    <p:extLst>
      <p:ext uri="{BB962C8B-B14F-4D97-AF65-F5344CB8AC3E}">
        <p14:creationId xmlns:p14="http://schemas.microsoft.com/office/powerpoint/2010/main" val="2192814489"/>
      </p:ext>
    </p:extLst>
  </p:cSld>
  <p:clrMapOvr>
    <a:masterClrMapping/>
  </p:clrMapOvr>
  <p:transition>
    <p:strips dir="rd"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908720"/>
            <a:ext cx="8385175" cy="5734968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endParaRPr lang="pl-PL" sz="2800" dirty="0">
              <a:solidFill>
                <a:srgbClr val="DBDB00"/>
              </a:solidFill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539552" y="866329"/>
            <a:ext cx="8007350" cy="51358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     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okresie od 01.01.2017r. do 30.09.2017r.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27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giełd pracy, na które 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424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bezrobotnych i poszukujące pracy. W giełdach pracy 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322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osoby. W wyniku skierowania na giełdy pracy zatrudniono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30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Ponadto zostało zorganizowanych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spotkań rekrutacyjnych, w których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497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 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58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 z gminy Kamieniec Ząbkowicki). </a:t>
            </a:r>
            <a:endParaRPr lang="pl-PL" sz="22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tym samym okresie roku 2016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zorganizowano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 pracy, na które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zaproszono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131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 bezrobotnych </a:t>
            </a:r>
            <a:b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i poszukujących pracy. W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giełdach pracy uczestniczyło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118</a:t>
            </a:r>
            <a:r>
              <a:rPr lang="pl-PL" sz="22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osób.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wyniku skierowania na giełdę pracy zatrudniono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18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osób.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Ponadto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zostało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zorganizowanych </a:t>
            </a:r>
            <a:r>
              <a:rPr lang="pl-PL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26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spotkań rekrutacyjnych,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których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uczestniczyły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124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osoby (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tym </a:t>
            </a:r>
            <a:r>
              <a:rPr lang="pl-PL" sz="22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40 </a:t>
            </a: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osób </a:t>
            </a:r>
            <a:r>
              <a:rPr lang="pl-PL" sz="22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Ząbkowicki). </a:t>
            </a: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2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. </a:t>
            </a:r>
            <a:endParaRPr lang="pl-PL" sz="22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Char char="§"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</a:p>
        </p:txBody>
      </p:sp>
      <p:sp>
        <p:nvSpPr>
          <p:cNvPr id="2" name="Prostokąt 1"/>
          <p:cNvSpPr/>
          <p:nvPr/>
        </p:nvSpPr>
        <p:spPr>
          <a:xfrm>
            <a:off x="539552" y="404664"/>
            <a:ext cx="7200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dirty="0">
                <a:solidFill>
                  <a:srgbClr val="DBDB00"/>
                </a:solidFill>
                <a:latin typeface="Arial Black" charset="0"/>
              </a:rPr>
              <a:t>GIEŁDY PRACY</a:t>
            </a:r>
            <a:endParaRPr lang="pl-PL" sz="2400" dirty="0"/>
          </a:p>
        </p:txBody>
      </p:sp>
    </p:spTree>
    <p:extLst>
      <p:ext uri="{BB962C8B-B14F-4D97-AF65-F5344CB8AC3E}">
        <p14:creationId xmlns:p14="http://schemas.microsoft.com/office/powerpoint/2010/main" val="16979550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979712" y="476672"/>
            <a:ext cx="475252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2400" dirty="0">
                <a:solidFill>
                  <a:srgbClr val="FFFF00"/>
                </a:solidFill>
                <a:latin typeface="+mj-lt"/>
              </a:rPr>
              <a:t>Usługi EURES</a:t>
            </a:r>
            <a:endParaRPr lang="pl-PL" sz="2400" dirty="0">
              <a:latin typeface="+mj-lt"/>
            </a:endParaRPr>
          </a:p>
        </p:txBody>
      </p:sp>
      <p:sp>
        <p:nvSpPr>
          <p:cNvPr id="8" name="Prostokąt 7"/>
          <p:cNvSpPr/>
          <p:nvPr/>
        </p:nvSpPr>
        <p:spPr>
          <a:xfrm>
            <a:off x="827584" y="1859340"/>
            <a:ext cx="812826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</a:t>
            </a:r>
            <a:r>
              <a:rPr lang="pl-PL" sz="2000" dirty="0">
                <a:latin typeface="Arial Narrow" charset="0"/>
              </a:rPr>
              <a:t>ramach usług EURES w </a:t>
            </a:r>
            <a:r>
              <a:rPr lang="pl-PL" sz="2000" dirty="0" smtClean="0">
                <a:latin typeface="Arial Narrow" charset="0"/>
              </a:rPr>
              <a:t>2017 </a:t>
            </a:r>
            <a:r>
              <a:rPr lang="pl-PL" sz="2000" dirty="0">
                <a:latin typeface="Arial Narrow" charset="0"/>
              </a:rPr>
              <a:t>( stan na  </a:t>
            </a:r>
            <a:r>
              <a:rPr lang="pl-PL" sz="2000" dirty="0" smtClean="0">
                <a:latin typeface="Arial Narrow" charset="0"/>
              </a:rPr>
              <a:t>30.09.2017r</a:t>
            </a:r>
            <a:r>
              <a:rPr lang="pl-PL" sz="2000" dirty="0">
                <a:latin typeface="Arial Narrow" charset="0"/>
              </a:rPr>
              <a:t>)  udzielono </a:t>
            </a:r>
            <a:r>
              <a:rPr lang="pl-PL" sz="2000" b="1" dirty="0">
                <a:latin typeface="Arial Narrow" charset="0"/>
              </a:rPr>
              <a:t> </a:t>
            </a:r>
            <a:r>
              <a:rPr lang="pl-PL" sz="2000" b="1" dirty="0" smtClean="0">
                <a:latin typeface="Arial Narrow" charset="0"/>
              </a:rPr>
              <a:t>4.193 </a:t>
            </a:r>
            <a:r>
              <a:rPr lang="pl-PL" sz="2000" dirty="0" smtClean="0">
                <a:latin typeface="Arial Narrow" charset="0"/>
              </a:rPr>
              <a:t>informacje dotyczących </a:t>
            </a:r>
            <a:r>
              <a:rPr lang="pl-PL" sz="2000" dirty="0">
                <a:latin typeface="Arial Narrow" charset="0"/>
              </a:rPr>
              <a:t>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r>
              <a:rPr lang="pl-PL" sz="2000" dirty="0" smtClean="0">
                <a:latin typeface="Arial Narrow" charset="0"/>
              </a:rPr>
              <a:t>W  </a:t>
            </a:r>
            <a:r>
              <a:rPr lang="pl-PL" sz="2000" dirty="0">
                <a:latin typeface="Arial Narrow" charset="0"/>
              </a:rPr>
              <a:t>tym </a:t>
            </a:r>
            <a:r>
              <a:rPr lang="pl-PL" sz="2000" dirty="0" smtClean="0">
                <a:latin typeface="Arial Narrow" charset="0"/>
              </a:rPr>
              <a:t>:				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2017</a:t>
            </a:r>
            <a:r>
              <a:rPr lang="pl-PL" sz="2000" dirty="0" smtClean="0">
                <a:latin typeface="Arial Narrow" charset="0"/>
              </a:rPr>
              <a:t>	            </a:t>
            </a:r>
            <a:r>
              <a:rPr lang="pl-PL" sz="2000" dirty="0" smtClean="0">
                <a:solidFill>
                  <a:srgbClr val="FF0000"/>
                </a:solidFill>
                <a:latin typeface="Arial Narrow" charset="0"/>
              </a:rPr>
              <a:t>rok 2016</a:t>
            </a:r>
            <a:endParaRPr lang="pl-PL" sz="2000" dirty="0">
              <a:solidFill>
                <a:srgbClr val="FF0000"/>
              </a:solidFill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Informacji ogólnych </a:t>
            </a:r>
            <a:r>
              <a:rPr lang="pl-PL" sz="2000" dirty="0" smtClean="0">
                <a:latin typeface="Arial Narrow" charset="0"/>
              </a:rPr>
              <a:t>                                 1.587                   785</a:t>
            </a:r>
            <a:endParaRPr lang="pl-PL" sz="2000" dirty="0"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Informacji o warunkach życia i pracy  </a:t>
            </a:r>
            <a:r>
              <a:rPr lang="pl-PL" sz="2000" dirty="0" smtClean="0">
                <a:latin typeface="Arial Narrow" charset="0"/>
              </a:rPr>
              <a:t>     1.317                   414</a:t>
            </a:r>
            <a:endParaRPr lang="pl-PL" sz="2000" dirty="0">
              <a:latin typeface="Arial Narrow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pl-PL" sz="2000" dirty="0">
                <a:latin typeface="Arial Narrow" charset="0"/>
              </a:rPr>
              <a:t>Udostępnienie oferty pracy </a:t>
            </a:r>
            <a:r>
              <a:rPr lang="pl-PL" sz="2000" dirty="0" smtClean="0">
                <a:latin typeface="Arial Narrow" charset="0"/>
              </a:rPr>
              <a:t>		   1.289	</a:t>
            </a:r>
            <a:r>
              <a:rPr lang="pl-PL" sz="2000" dirty="0">
                <a:latin typeface="Arial Narrow" charset="0"/>
              </a:rPr>
              <a:t> </a:t>
            </a:r>
            <a:r>
              <a:rPr lang="pl-PL" sz="2000" dirty="0" smtClean="0">
                <a:latin typeface="Arial Narrow" charset="0"/>
              </a:rPr>
              <a:t>              571</a:t>
            </a:r>
            <a:endParaRPr lang="pl-PL" sz="2000" dirty="0">
              <a:latin typeface="Arial Narrow" charset="0"/>
            </a:endParaRPr>
          </a:p>
          <a:p>
            <a:pPr>
              <a:defRPr/>
            </a:pPr>
            <a:endParaRPr lang="pl-PL" sz="2000" dirty="0">
              <a:latin typeface="Arial Narrow" charset="0"/>
            </a:endParaRPr>
          </a:p>
          <a:p>
            <a:pPr>
              <a:buFont typeface="Wingdings" charset="0"/>
              <a:buNone/>
              <a:defRPr/>
            </a:pPr>
            <a:endParaRPr lang="pl-PL" sz="2000" dirty="0" smtClean="0">
              <a:latin typeface="Arial Narrow" charset="0"/>
            </a:endParaRPr>
          </a:p>
          <a:p>
            <a:pPr>
              <a:defRPr/>
            </a:pPr>
            <a:r>
              <a:rPr lang="pl-PL" sz="2000" dirty="0" smtClean="0">
                <a:latin typeface="Arial Narrow" charset="0"/>
              </a:rPr>
              <a:t>W analogicznym okresie roku 2016 r. udzielono </a:t>
            </a:r>
            <a:r>
              <a:rPr lang="pl-PL" sz="2000" b="1" dirty="0">
                <a:latin typeface="Arial Narrow" charset="0"/>
              </a:rPr>
              <a:t>1</a:t>
            </a:r>
            <a:r>
              <a:rPr lang="pl-PL" sz="2000" b="1" dirty="0" smtClean="0">
                <a:latin typeface="Arial Narrow" charset="0"/>
              </a:rPr>
              <a:t>.770 </a:t>
            </a:r>
            <a:r>
              <a:rPr lang="pl-PL" sz="2000" dirty="0">
                <a:latin typeface="Arial Narrow" charset="0"/>
              </a:rPr>
              <a:t>informacji dotyczących możliwości zatrudnienia w krajach EOG.</a:t>
            </a:r>
          </a:p>
          <a:p>
            <a:pPr>
              <a:buFont typeface="Wingdings" charset="0"/>
              <a:buNone/>
              <a:defRPr/>
            </a:pPr>
            <a:endParaRPr lang="pl-PL" sz="2000" dirty="0">
              <a:latin typeface="Arial Narrow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z="2400" dirty="0" smtClean="0">
                <a:solidFill>
                  <a:srgbClr val="FFFF00"/>
                </a:solidFill>
              </a:rPr>
              <a:t>Centrum Integracji Społecznej </a:t>
            </a:r>
            <a:r>
              <a:rPr lang="pl-PL" sz="2400" dirty="0"/>
              <a:t/>
            </a:r>
            <a:br>
              <a:rPr lang="pl-PL" sz="2400" dirty="0"/>
            </a:br>
            <a:endParaRPr lang="pl-PL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838200" y="1196752"/>
            <a:ext cx="8007350" cy="5256584"/>
          </a:xfrm>
        </p:spPr>
        <p:txBody>
          <a:bodyPr/>
          <a:lstStyle/>
          <a:p>
            <a:pPr marL="0" indent="0">
              <a:buNone/>
            </a:pPr>
            <a:r>
              <a:rPr lang="pl-PL" sz="1800" dirty="0" smtClean="0"/>
              <a:t>	Zgodnie z zawartym w dniu </a:t>
            </a:r>
            <a:r>
              <a:rPr lang="pl-PL" sz="1800" b="1" dirty="0" smtClean="0"/>
              <a:t>12 kwietnia 2013 r. </a:t>
            </a:r>
            <a:r>
              <a:rPr lang="pl-PL" sz="1800" dirty="0" smtClean="0"/>
              <a:t>porozumieniem pomiędzy Powiatowym Urzędem Pracy w Ząbkowicach Śl. a Centrum Integracji Społecznej w Kamieńcu </a:t>
            </a:r>
            <a:r>
              <a:rPr lang="pl-PL" sz="1800" dirty="0" err="1" smtClean="0"/>
              <a:t>Ząbk</a:t>
            </a:r>
            <a:r>
              <a:rPr lang="pl-PL" sz="1800" dirty="0" smtClean="0"/>
              <a:t>. Tut. urząd refunduje świadczenia integracyjne oraz składki na ubezpieczenia społeczne od tych świadczeń ze środków Funduszu Pracy dla uczestników CIS.</a:t>
            </a:r>
          </a:p>
          <a:p>
            <a:pPr marL="0" indent="0">
              <a:buNone/>
            </a:pPr>
            <a:endParaRPr lang="pl-PL" sz="1800" dirty="0" smtClean="0"/>
          </a:p>
          <a:p>
            <a:pPr marL="0" indent="0">
              <a:buNone/>
            </a:pPr>
            <a:r>
              <a:rPr lang="pl-PL" sz="1800" dirty="0" smtClean="0"/>
              <a:t>Wysokość świadczenia integracyjnego refundowanego przez tut. urząd </a:t>
            </a:r>
            <a:br>
              <a:rPr lang="pl-PL" sz="1800" dirty="0" smtClean="0"/>
            </a:br>
            <a:r>
              <a:rPr lang="pl-PL" sz="1800" dirty="0" smtClean="0"/>
              <a:t>w okresie od 01.01.2017 r. do 30.09.2017 r. wyniosła: </a:t>
            </a:r>
            <a:r>
              <a:rPr lang="pl-PL" sz="1800" b="1" dirty="0" smtClean="0">
                <a:solidFill>
                  <a:srgbClr val="FF0000"/>
                </a:solidFill>
              </a:rPr>
              <a:t>468.231,39 zł</a:t>
            </a:r>
            <a:r>
              <a:rPr lang="pl-PL" sz="1800" dirty="0" smtClean="0"/>
              <a:t> </a:t>
            </a:r>
            <a:br>
              <a:rPr lang="pl-PL" sz="1800" dirty="0" smtClean="0"/>
            </a:br>
            <a:r>
              <a:rPr lang="pl-PL" sz="1800" dirty="0" smtClean="0"/>
              <a:t>za </a:t>
            </a:r>
            <a:r>
              <a:rPr lang="pl-PL" sz="1800" b="1" dirty="0" smtClean="0">
                <a:solidFill>
                  <a:srgbClr val="FF0000"/>
                </a:solidFill>
              </a:rPr>
              <a:t>97 </a:t>
            </a:r>
            <a:r>
              <a:rPr lang="pl-PL" sz="1800" dirty="0" smtClean="0"/>
              <a:t>uczestników</a:t>
            </a:r>
          </a:p>
          <a:p>
            <a:pPr marL="0" indent="0">
              <a:buNone/>
            </a:pPr>
            <a:r>
              <a:rPr lang="pl-PL" sz="1800" dirty="0" smtClean="0"/>
              <a:t>Kwota refundacji na 1 osobę miesięcznie(wraz ze składkami na ubezpieczenie społeczne wynosi: </a:t>
            </a:r>
            <a:r>
              <a:rPr lang="pl-PL" sz="1800" dirty="0"/>
              <a:t>1.059,82 zł)</a:t>
            </a:r>
            <a:endParaRPr lang="pl-PL" sz="1800" dirty="0" smtClean="0"/>
          </a:p>
          <a:p>
            <a:pPr marL="0" indent="0">
              <a:buNone/>
            </a:pPr>
            <a:endParaRPr lang="pl-PL" sz="1800" dirty="0"/>
          </a:p>
          <a:p>
            <a:pPr marL="0" indent="0">
              <a:buNone/>
            </a:pPr>
            <a:r>
              <a:rPr lang="pl-PL" sz="1800" dirty="0"/>
              <a:t>Wysokość świadczenia integracyjnego refundowanego przez tut. urząd </a:t>
            </a:r>
            <a:br>
              <a:rPr lang="pl-PL" sz="1800" dirty="0"/>
            </a:br>
            <a:r>
              <a:rPr lang="pl-PL" sz="1800" dirty="0"/>
              <a:t>w </a:t>
            </a:r>
            <a:r>
              <a:rPr lang="pl-PL" sz="1800" dirty="0" smtClean="0"/>
              <a:t>roku 2016 wyniosła</a:t>
            </a:r>
            <a:r>
              <a:rPr lang="pl-PL" sz="1800" dirty="0"/>
              <a:t>: </a:t>
            </a:r>
            <a:r>
              <a:rPr lang="pl-PL" sz="1800" b="1" dirty="0" smtClean="0">
                <a:solidFill>
                  <a:srgbClr val="FF0000"/>
                </a:solidFill>
              </a:rPr>
              <a:t>496.443,37 </a:t>
            </a:r>
            <a:r>
              <a:rPr lang="pl-PL" sz="1800" b="1" dirty="0">
                <a:solidFill>
                  <a:srgbClr val="FF0000"/>
                </a:solidFill>
              </a:rPr>
              <a:t>zł</a:t>
            </a:r>
            <a:r>
              <a:rPr lang="pl-PL" sz="1800" dirty="0"/>
              <a:t> za </a:t>
            </a:r>
            <a:r>
              <a:rPr lang="pl-PL" sz="1800" b="1" dirty="0" smtClean="0">
                <a:solidFill>
                  <a:srgbClr val="FF0000"/>
                </a:solidFill>
              </a:rPr>
              <a:t>143 </a:t>
            </a:r>
            <a:r>
              <a:rPr lang="pl-PL" sz="1800" dirty="0"/>
              <a:t>uczestników</a:t>
            </a:r>
          </a:p>
          <a:p>
            <a:pPr marL="0" indent="0">
              <a:buNone/>
            </a:pPr>
            <a:r>
              <a:rPr lang="pl-PL" sz="1800" dirty="0"/>
              <a:t>Kwota refundacji na 1 osobę miesięcznie(wraz ze składkami na ubezpieczenie społeczne </a:t>
            </a:r>
            <a:r>
              <a:rPr lang="pl-PL" sz="1800" dirty="0" smtClean="0"/>
              <a:t>wynosiła: </a:t>
            </a:r>
            <a:r>
              <a:rPr lang="pl-PL" sz="1800" dirty="0"/>
              <a:t>1.059,82 zł)</a:t>
            </a:r>
          </a:p>
          <a:p>
            <a:pPr marL="0" indent="0">
              <a:buNone/>
            </a:pPr>
            <a:endParaRPr lang="pl-PL" sz="2000" dirty="0"/>
          </a:p>
        </p:txBody>
      </p:sp>
    </p:spTree>
    <p:extLst>
      <p:ext uri="{BB962C8B-B14F-4D97-AF65-F5344CB8AC3E}">
        <p14:creationId xmlns:p14="http://schemas.microsoft.com/office/powerpoint/2010/main" val="3484234151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142875" y="1571625"/>
            <a:ext cx="870267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 01.01.2017 do 30.09.2017 roku w ramach środków KFS wsparcie otrzymało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36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145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osób, w tym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z gminy Kamieniec Ząbkowicki,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2016 roku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w ramach środków KFS wsparcie otrzymało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pracodawców na przeszkolenie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167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osób, w tym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Pracodawców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Ząbkowicki, na przeszkolenie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osób.</a:t>
            </a: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Krajowy Fundusz Szkoleniowy 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706957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467544" y="1196752"/>
            <a:ext cx="813690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Refundacja pracodawcy lub przedsiębiorcy przez okres </a:t>
            </a:r>
            <a:b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12 miesięcy części kosztów poniesionych na wynagrodzenia, nagrody oraz składki na ubezpieczenia społeczne skierowanych bezrobotnych do 30 roku życia.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Od 01.01.2017 do 30.09.2017 roku w ramach art. 150 f zawarto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71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w tym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5</a:t>
            </a: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umów z pracodawcami  </a:t>
            </a:r>
            <a:b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W analogicznym okresie roku 2016 w 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ramach art. 150 f zawarto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106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umów, w tym </a:t>
            </a:r>
            <a:r>
              <a:rPr lang="pl-PL" sz="24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12</a:t>
            </a: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umów z pracodawcami  </a:t>
            </a:r>
            <a:b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</a:br>
            <a:r>
              <a:rPr lang="pl-PL" sz="24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z gminy Kamieniec Ząbkowicki.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pl-PL" sz="24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0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   Art. 150 f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858673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340768"/>
            <a:ext cx="8385175" cy="5231482"/>
          </a:xfrm>
        </p:spPr>
        <p:txBody>
          <a:bodyPr/>
          <a:lstStyle/>
          <a:p>
            <a:pPr eaLnBrk="1" hangingPunct="1">
              <a:defRPr/>
            </a:pP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> </a:t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  <a:t/>
            </a:r>
            <a:br>
              <a:rPr lang="pl-PL" sz="2800" b="0" dirty="0">
                <a:solidFill>
                  <a:srgbClr val="DBDB00"/>
                </a:solidFill>
                <a:latin typeface="Arial Black" charset="0"/>
                <a:cs typeface="+mj-cs"/>
              </a:rPr>
            </a:br>
            <a:r>
              <a:rPr lang="pl-PL" sz="3200" dirty="0">
                <a:latin typeface="Arial Black" charset="0"/>
                <a:cs typeface="+mj-cs"/>
              </a:rPr>
              <a:t/>
            </a:r>
            <a:br>
              <a:rPr lang="pl-PL" sz="3200" dirty="0">
                <a:latin typeface="Arial Black" charset="0"/>
                <a:cs typeface="+mj-cs"/>
              </a:rPr>
            </a:br>
            <a:endParaRPr lang="pl-PL" sz="3200" dirty="0">
              <a:latin typeface="Arial Black" charset="0"/>
              <a:cs typeface="+mj-cs"/>
            </a:endParaRPr>
          </a:p>
        </p:txBody>
      </p:sp>
      <p:sp>
        <p:nvSpPr>
          <p:cNvPr id="5" name="Rectangle 3"/>
          <p:cNvSpPr txBox="1">
            <a:spLocks noRot="1" noChangeArrowheads="1"/>
          </p:cNvSpPr>
          <p:nvPr/>
        </p:nvSpPr>
        <p:spPr bwMode="auto">
          <a:xfrm>
            <a:off x="467544" y="1196752"/>
            <a:ext cx="8136904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Arial" charset="0"/>
              </a:defRPr>
            </a:lvl9pPr>
          </a:lstStyle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   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r>
              <a:rPr lang="pl-PL" sz="20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				</a:t>
            </a:r>
            <a:r>
              <a:rPr lang="pl-PL" sz="2400" b="1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Rok 2016	Rok 2017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b="1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Odmowy podjęcia pracy:	    </a:t>
            </a:r>
            <a:r>
              <a:rPr lang="pl-PL" sz="24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195		    442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endParaRPr lang="pl-PL" sz="2400" dirty="0" smtClean="0"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w tym: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z powodu braku dojazdu	    172		    387</a:t>
            </a:r>
          </a:p>
          <a:p>
            <a:pPr algn="just" eaLnBrk="1" hangingPunct="1">
              <a:lnSpc>
                <a:spcPct val="90000"/>
              </a:lnSpc>
              <a:spcBef>
                <a:spcPct val="20000"/>
              </a:spcBef>
              <a:buClr>
                <a:schemeClr val="hlink"/>
              </a:buClr>
              <a:buFont typeface="Wingdings" charset="0"/>
              <a:buNone/>
              <a:defRPr/>
            </a:pPr>
            <a:r>
              <a:rPr lang="pl-PL" sz="24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- z innego powodu		      23		      55</a:t>
            </a:r>
          </a:p>
        </p:txBody>
      </p:sp>
      <p:sp>
        <p:nvSpPr>
          <p:cNvPr id="2" name="Prostokąt 1"/>
          <p:cNvSpPr/>
          <p:nvPr/>
        </p:nvSpPr>
        <p:spPr>
          <a:xfrm>
            <a:off x="467544" y="404664"/>
            <a:ext cx="799288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3200" dirty="0" smtClean="0">
                <a:solidFill>
                  <a:srgbClr val="DBDB00"/>
                </a:solidFill>
                <a:latin typeface="Arial Black" charset="0"/>
              </a:rPr>
              <a:t>   Odmowy propozycji pracy</a:t>
            </a:r>
            <a:endParaRPr lang="pl-PL" sz="3200" dirty="0"/>
          </a:p>
        </p:txBody>
      </p:sp>
    </p:spTree>
    <p:extLst>
      <p:ext uri="{BB962C8B-B14F-4D97-AF65-F5344CB8AC3E}">
        <p14:creationId xmlns:p14="http://schemas.microsoft.com/office/powerpoint/2010/main" val="325965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xmlns:p14="http://schemas.microsoft.com/office/powerpoint/2010/main"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  <a:t/>
            </a:r>
            <a:br>
              <a:rPr lang="pl-PL" sz="3600" dirty="0">
                <a:solidFill>
                  <a:schemeClr val="tx2">
                    <a:lumMod val="50000"/>
                  </a:schemeClr>
                </a:solidFill>
                <a:latin typeface="+mn-lt"/>
              </a:rPr>
            </a:br>
            <a:r>
              <a:rPr lang="pl-PL" sz="3600" dirty="0" smtClean="0">
                <a:solidFill>
                  <a:schemeClr val="tx2">
                    <a:lumMod val="50000"/>
                  </a:schemeClr>
                </a:solidFill>
                <a:latin typeface="+mn-lt"/>
              </a:rPr>
              <a:t>Dziękuję za uwagę</a:t>
            </a:r>
            <a:endParaRPr lang="pl-PL" sz="3600" dirty="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0967499"/>
      </p:ext>
    </p:extLst>
  </p:cSld>
  <p:clrMapOvr>
    <a:masterClrMapping/>
  </p:clrMapOvr>
  <p:transition>
    <p:strips dir="rd"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"/>
</p:tagLst>
</file>

<file path=ppt/theme/theme1.xml><?xml version="1.0" encoding="utf-8"?>
<a:theme xmlns:a="http://schemas.openxmlformats.org/drawingml/2006/main" name="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Warstwy szkła">
  <a:themeElements>
    <a:clrScheme name="Warstwy szkła 4">
      <a:dk1>
        <a:srgbClr val="006600"/>
      </a:dk1>
      <a:lt1>
        <a:srgbClr val="FFFFFF"/>
      </a:lt1>
      <a:dk2>
        <a:srgbClr val="008000"/>
      </a:dk2>
      <a:lt2>
        <a:srgbClr val="FFFFB7"/>
      </a:lt2>
      <a:accent1>
        <a:srgbClr val="99CC00"/>
      </a:accent1>
      <a:accent2>
        <a:srgbClr val="00CC00"/>
      </a:accent2>
      <a:accent3>
        <a:srgbClr val="AAC0AA"/>
      </a:accent3>
      <a:accent4>
        <a:srgbClr val="DADADA"/>
      </a:accent4>
      <a:accent5>
        <a:srgbClr val="CAE2AA"/>
      </a:accent5>
      <a:accent6>
        <a:srgbClr val="00B900"/>
      </a:accent6>
      <a:hlink>
        <a:srgbClr val="99FF66"/>
      </a:hlink>
      <a:folHlink>
        <a:srgbClr val="FFFF66"/>
      </a:folHlink>
    </a:clrScheme>
    <a:fontScheme name="Warstwy szkła">
      <a:majorFont>
        <a:latin typeface="Arial Black"/>
        <a:ea typeface=""/>
        <a:cs typeface=""/>
      </a:majorFont>
      <a:minorFont>
        <a:latin typeface="Arial"/>
        <a:ea typeface=""/>
        <a:cs typeface="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rstwy szkła 1">
        <a:dk1>
          <a:srgbClr val="FF9900"/>
        </a:dk1>
        <a:lt1>
          <a:srgbClr val="FFFFFF"/>
        </a:lt1>
        <a:dk2>
          <a:srgbClr val="FFCC66"/>
        </a:dk2>
        <a:lt2>
          <a:srgbClr val="CC6600"/>
        </a:lt2>
        <a:accent1>
          <a:srgbClr val="F05000"/>
        </a:accent1>
        <a:accent2>
          <a:srgbClr val="B28300"/>
        </a:accent2>
        <a:accent3>
          <a:srgbClr val="FFE2B8"/>
        </a:accent3>
        <a:accent4>
          <a:srgbClr val="DADADA"/>
        </a:accent4>
        <a:accent5>
          <a:srgbClr val="F6B3AA"/>
        </a:accent5>
        <a:accent6>
          <a:srgbClr val="A17600"/>
        </a:accent6>
        <a:hlink>
          <a:srgbClr val="99CC00"/>
        </a:hlink>
        <a:folHlink>
          <a:srgbClr val="0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2">
        <a:dk1>
          <a:srgbClr val="BB5F03"/>
        </a:dk1>
        <a:lt1>
          <a:srgbClr val="FFFFFF"/>
        </a:lt1>
        <a:dk2>
          <a:srgbClr val="993300"/>
        </a:dk2>
        <a:lt2>
          <a:srgbClr val="FEEC94"/>
        </a:lt2>
        <a:accent1>
          <a:srgbClr val="FF9900"/>
        </a:accent1>
        <a:accent2>
          <a:srgbClr val="B76A03"/>
        </a:accent2>
        <a:accent3>
          <a:srgbClr val="CAADAA"/>
        </a:accent3>
        <a:accent4>
          <a:srgbClr val="DADADA"/>
        </a:accent4>
        <a:accent5>
          <a:srgbClr val="FFCAAA"/>
        </a:accent5>
        <a:accent6>
          <a:srgbClr val="A65F02"/>
        </a:accent6>
        <a:hlink>
          <a:srgbClr val="FFFF00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3">
        <a:dk1>
          <a:srgbClr val="56925A"/>
        </a:dk1>
        <a:lt1>
          <a:srgbClr val="FFFFFF"/>
        </a:lt1>
        <a:dk2>
          <a:srgbClr val="6FB56D"/>
        </a:dk2>
        <a:lt2>
          <a:srgbClr val="FFFFCC"/>
        </a:lt2>
        <a:accent1>
          <a:srgbClr val="2B877C"/>
        </a:accent1>
        <a:accent2>
          <a:srgbClr val="5A9A5F"/>
        </a:accent2>
        <a:accent3>
          <a:srgbClr val="BBD7BA"/>
        </a:accent3>
        <a:accent4>
          <a:srgbClr val="DADADA"/>
        </a:accent4>
        <a:accent5>
          <a:srgbClr val="ACC3BF"/>
        </a:accent5>
        <a:accent6>
          <a:srgbClr val="518B55"/>
        </a:accent6>
        <a:hlink>
          <a:srgbClr val="99FF33"/>
        </a:hlink>
        <a:folHlink>
          <a:srgbClr val="DDFF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4">
        <a:dk1>
          <a:srgbClr val="006600"/>
        </a:dk1>
        <a:lt1>
          <a:srgbClr val="FFFFFF"/>
        </a:lt1>
        <a:dk2>
          <a:srgbClr val="008000"/>
        </a:dk2>
        <a:lt2>
          <a:srgbClr val="FFFFB7"/>
        </a:lt2>
        <a:accent1>
          <a:srgbClr val="99CC00"/>
        </a:accent1>
        <a:accent2>
          <a:srgbClr val="00CC00"/>
        </a:accent2>
        <a:accent3>
          <a:srgbClr val="AAC0AA"/>
        </a:accent3>
        <a:accent4>
          <a:srgbClr val="DADADA"/>
        </a:accent4>
        <a:accent5>
          <a:srgbClr val="CAE2AA"/>
        </a:accent5>
        <a:accent6>
          <a:srgbClr val="00B900"/>
        </a:accent6>
        <a:hlink>
          <a:srgbClr val="99FF66"/>
        </a:hlink>
        <a:folHlink>
          <a:srgbClr val="FFFF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5">
        <a:dk1>
          <a:srgbClr val="000000"/>
        </a:dk1>
        <a:lt1>
          <a:srgbClr val="CCECFF"/>
        </a:lt1>
        <a:dk2>
          <a:srgbClr val="000000"/>
        </a:dk2>
        <a:lt2>
          <a:srgbClr val="D6EDEE"/>
        </a:lt2>
        <a:accent1>
          <a:srgbClr val="E8F0F4"/>
        </a:accent1>
        <a:accent2>
          <a:srgbClr val="8EAAFA"/>
        </a:accent2>
        <a:accent3>
          <a:srgbClr val="E2F4FF"/>
        </a:accent3>
        <a:accent4>
          <a:srgbClr val="000000"/>
        </a:accent4>
        <a:accent5>
          <a:srgbClr val="F2F6F8"/>
        </a:accent5>
        <a:accent6>
          <a:srgbClr val="809AE3"/>
        </a:accent6>
        <a:hlink>
          <a:srgbClr val="0066FF"/>
        </a:hlink>
        <a:folHlink>
          <a:srgbClr val="9947F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rstwy szkła 6">
        <a:dk1>
          <a:srgbClr val="48486A"/>
        </a:dk1>
        <a:lt1>
          <a:srgbClr val="FFFFFF"/>
        </a:lt1>
        <a:dk2>
          <a:srgbClr val="000099"/>
        </a:dk2>
        <a:lt2>
          <a:srgbClr val="F8F8F8"/>
        </a:lt2>
        <a:accent1>
          <a:srgbClr val="6699FF"/>
        </a:accent1>
        <a:accent2>
          <a:srgbClr val="0000FF"/>
        </a:accent2>
        <a:accent3>
          <a:srgbClr val="AAAACA"/>
        </a:accent3>
        <a:accent4>
          <a:srgbClr val="DADADA"/>
        </a:accent4>
        <a:accent5>
          <a:srgbClr val="B8CAFF"/>
        </a:accent5>
        <a:accent6>
          <a:srgbClr val="0000E7"/>
        </a:accent6>
        <a:hlink>
          <a:srgbClr val="3DCCFF"/>
        </a:hlink>
        <a:folHlink>
          <a:srgbClr val="CCE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7">
        <a:dk1>
          <a:srgbClr val="573F8B"/>
        </a:dk1>
        <a:lt1>
          <a:srgbClr val="FFFFFF"/>
        </a:lt1>
        <a:dk2>
          <a:srgbClr val="666699"/>
        </a:dk2>
        <a:lt2>
          <a:srgbClr val="D9D9FF"/>
        </a:lt2>
        <a:accent1>
          <a:srgbClr val="CC99FF"/>
        </a:accent1>
        <a:accent2>
          <a:srgbClr val="9933FF"/>
        </a:accent2>
        <a:accent3>
          <a:srgbClr val="B8B8CA"/>
        </a:accent3>
        <a:accent4>
          <a:srgbClr val="DADADA"/>
        </a:accent4>
        <a:accent5>
          <a:srgbClr val="E2CAFF"/>
        </a:accent5>
        <a:accent6>
          <a:srgbClr val="8A2DE7"/>
        </a:accent6>
        <a:hlink>
          <a:srgbClr val="99F3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rstwy szkła 8">
        <a:dk1>
          <a:srgbClr val="000000"/>
        </a:dk1>
        <a:lt1>
          <a:srgbClr val="EAEAEA"/>
        </a:lt1>
        <a:dk2>
          <a:srgbClr val="000000"/>
        </a:dk2>
        <a:lt2>
          <a:srgbClr val="C1C2CB"/>
        </a:lt2>
        <a:accent1>
          <a:srgbClr val="F1F1F7"/>
        </a:accent1>
        <a:accent2>
          <a:srgbClr val="8C8CB4"/>
        </a:accent2>
        <a:accent3>
          <a:srgbClr val="F3F3F3"/>
        </a:accent3>
        <a:accent4>
          <a:srgbClr val="000000"/>
        </a:accent4>
        <a:accent5>
          <a:srgbClr val="F7F7FA"/>
        </a:accent5>
        <a:accent6>
          <a:srgbClr val="7E7EA3"/>
        </a:accent6>
        <a:hlink>
          <a:srgbClr val="A3FFFF"/>
        </a:hlink>
        <a:folHlink>
          <a:srgbClr val="9E99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Warstwy szkła 4">
    <a:dk1>
      <a:srgbClr val="006600"/>
    </a:dk1>
    <a:lt1>
      <a:srgbClr val="FFFFFF"/>
    </a:lt1>
    <a:dk2>
      <a:srgbClr val="008000"/>
    </a:dk2>
    <a:lt2>
      <a:srgbClr val="FFFFB7"/>
    </a:lt2>
    <a:accent1>
      <a:srgbClr val="99CC00"/>
    </a:accent1>
    <a:accent2>
      <a:srgbClr val="00CC00"/>
    </a:accent2>
    <a:accent3>
      <a:srgbClr val="AAC0AA"/>
    </a:accent3>
    <a:accent4>
      <a:srgbClr val="DADADA"/>
    </a:accent4>
    <a:accent5>
      <a:srgbClr val="CAE2AA"/>
    </a:accent5>
    <a:accent6>
      <a:srgbClr val="00B900"/>
    </a:accent6>
    <a:hlink>
      <a:srgbClr val="99FF66"/>
    </a:hlink>
    <a:folHlink>
      <a:srgbClr val="FFFF66"/>
    </a:folHlink>
  </a:clrScheme>
  <a:fontScheme name="Warstwy szkła">
    <a:majorFont>
      <a:latin typeface="Arial Black"/>
      <a:ea typeface=""/>
      <a:cs typeface=""/>
    </a:majorFont>
    <a:minorFont>
      <a:latin typeface="Arial"/>
      <a:ea typeface=""/>
      <a:cs typeface=""/>
    </a:minorFont>
  </a:fontScheme>
  <a:fmtScheme name="Pakiet 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Glass Layers</Template>
  <TotalTime>4932</TotalTime>
  <Words>1249</Words>
  <Application>Microsoft Office PowerPoint</Application>
  <PresentationFormat>Pokaz na ekranie (4:3)</PresentationFormat>
  <Paragraphs>703</Paragraphs>
  <Slides>28</Slides>
  <Notes>24</Notes>
  <HiddenSlides>0</HiddenSlides>
  <MMClips>0</MMClips>
  <ScaleCrop>false</ScaleCrop>
  <HeadingPairs>
    <vt:vector size="4" baseType="variant">
      <vt:variant>
        <vt:lpstr>Motyw</vt:lpstr>
      </vt:variant>
      <vt:variant>
        <vt:i4>2</vt:i4>
      </vt:variant>
      <vt:variant>
        <vt:lpstr>Tytuły slajdów</vt:lpstr>
      </vt:variant>
      <vt:variant>
        <vt:i4>28</vt:i4>
      </vt:variant>
    </vt:vector>
  </HeadingPairs>
  <TitlesOfParts>
    <vt:vector size="30" baseType="lpstr">
      <vt:lpstr>Warstwy szkła</vt:lpstr>
      <vt:lpstr>1_Warstwy szkła</vt:lpstr>
      <vt:lpstr>INFORMACJA   dotycząca stanu bezrobocia  w Gminie Kamieniec Ząbkowicki   stan na dzień 30 września 2017 roku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    Podział na czas pozostawania bez pracy, wiek,  wykształcenie, staż pracy – 30.09.2017r.                                   </vt:lpstr>
      <vt:lpstr>Prezentacja programu PowerPoint</vt:lpstr>
      <vt:lpstr>Prezentacja programu PowerPoint</vt:lpstr>
      <vt:lpstr>Prezentacja programu PowerPoint</vt:lpstr>
      <vt:lpstr>            </vt:lpstr>
      <vt:lpstr>           </vt:lpstr>
      <vt:lpstr>         </vt:lpstr>
      <vt:lpstr>               </vt:lpstr>
      <vt:lpstr>            </vt:lpstr>
      <vt:lpstr>                </vt:lpstr>
      <vt:lpstr>Prezentacja programu PowerPoint</vt:lpstr>
      <vt:lpstr>Zmiana ustawy o promocji (…)</vt:lpstr>
      <vt:lpstr>            </vt:lpstr>
      <vt:lpstr>Prezentacja programu PowerPoint</vt:lpstr>
      <vt:lpstr>Centrum Integracji Społecznej  </vt:lpstr>
      <vt:lpstr>                </vt:lpstr>
      <vt:lpstr>                </vt:lpstr>
      <vt:lpstr>                </vt:lpstr>
      <vt:lpstr>      Dziękuję za uwagę</vt:lpstr>
    </vt:vector>
  </TitlesOfParts>
  <Company>PUP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PUP</dc:creator>
  <cp:lastModifiedBy>Donata</cp:lastModifiedBy>
  <cp:revision>592</cp:revision>
  <cp:lastPrinted>2017-10-26T08:52:14Z</cp:lastPrinted>
  <dcterms:created xsi:type="dcterms:W3CDTF">2007-09-26T05:55:24Z</dcterms:created>
  <dcterms:modified xsi:type="dcterms:W3CDTF">2017-10-27T06:38:21Z</dcterms:modified>
</cp:coreProperties>
</file>