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81"/>
  </p:notesMasterIdLst>
  <p:sldIdLst>
    <p:sldId id="256" r:id="rId2"/>
    <p:sldId id="257" r:id="rId3"/>
    <p:sldId id="262" r:id="rId4"/>
    <p:sldId id="258" r:id="rId5"/>
    <p:sldId id="263" r:id="rId6"/>
    <p:sldId id="264" r:id="rId7"/>
    <p:sldId id="260" r:id="rId8"/>
    <p:sldId id="261" r:id="rId9"/>
    <p:sldId id="337" r:id="rId10"/>
    <p:sldId id="265" r:id="rId11"/>
    <p:sldId id="266" r:id="rId12"/>
    <p:sldId id="327" r:id="rId13"/>
    <p:sldId id="268" r:id="rId14"/>
    <p:sldId id="269" r:id="rId15"/>
    <p:sldId id="340" r:id="rId16"/>
    <p:sldId id="271" r:id="rId17"/>
    <p:sldId id="272" r:id="rId18"/>
    <p:sldId id="339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341" r:id="rId28"/>
    <p:sldId id="342" r:id="rId29"/>
    <p:sldId id="343" r:id="rId30"/>
    <p:sldId id="282" r:id="rId31"/>
    <p:sldId id="283" r:id="rId32"/>
    <p:sldId id="285" r:id="rId33"/>
    <p:sldId id="302" r:id="rId34"/>
    <p:sldId id="344" r:id="rId35"/>
    <p:sldId id="286" r:id="rId36"/>
    <p:sldId id="287" r:id="rId37"/>
    <p:sldId id="325" r:id="rId38"/>
    <p:sldId id="303" r:id="rId39"/>
    <p:sldId id="323" r:id="rId40"/>
    <p:sldId id="324" r:id="rId41"/>
    <p:sldId id="349" r:id="rId42"/>
    <p:sldId id="304" r:id="rId43"/>
    <p:sldId id="328" r:id="rId44"/>
    <p:sldId id="352" r:id="rId45"/>
    <p:sldId id="330" r:id="rId46"/>
    <p:sldId id="336" r:id="rId47"/>
    <p:sldId id="331" r:id="rId48"/>
    <p:sldId id="329" r:id="rId49"/>
    <p:sldId id="288" r:id="rId50"/>
    <p:sldId id="295" r:id="rId51"/>
    <p:sldId id="296" r:id="rId52"/>
    <p:sldId id="297" r:id="rId53"/>
    <p:sldId id="298" r:id="rId54"/>
    <p:sldId id="300" r:id="rId55"/>
    <p:sldId id="348" r:id="rId56"/>
    <p:sldId id="305" r:id="rId57"/>
    <p:sldId id="306" r:id="rId58"/>
    <p:sldId id="346" r:id="rId59"/>
    <p:sldId id="308" r:id="rId60"/>
    <p:sldId id="309" r:id="rId61"/>
    <p:sldId id="332" r:id="rId62"/>
    <p:sldId id="338" r:id="rId63"/>
    <p:sldId id="312" r:id="rId64"/>
    <p:sldId id="313" r:id="rId65"/>
    <p:sldId id="311" r:id="rId66"/>
    <p:sldId id="315" r:id="rId67"/>
    <p:sldId id="316" r:id="rId68"/>
    <p:sldId id="333" r:id="rId69"/>
    <p:sldId id="350" r:id="rId70"/>
    <p:sldId id="351" r:id="rId71"/>
    <p:sldId id="345" r:id="rId72"/>
    <p:sldId id="317" r:id="rId73"/>
    <p:sldId id="318" r:id="rId74"/>
    <p:sldId id="347" r:id="rId75"/>
    <p:sldId id="320" r:id="rId76"/>
    <p:sldId id="321" r:id="rId77"/>
    <p:sldId id="334" r:id="rId78"/>
    <p:sldId id="335" r:id="rId79"/>
    <p:sldId id="322" r:id="rId80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2" autoAdjust="0"/>
    <p:restoredTop sz="94563" autoAdjust="0"/>
  </p:normalViewPr>
  <p:slideViewPr>
    <p:cSldViewPr>
      <p:cViewPr varScale="1">
        <p:scale>
          <a:sx n="110" d="100"/>
          <a:sy n="110" d="100"/>
        </p:scale>
        <p:origin x="160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" y="53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FFC4A-28EC-4F55-AA8D-8C579AD38330}" type="datetimeFigureOut">
              <a:rPr lang="pl-PL" smtClean="0"/>
              <a:pPr/>
              <a:t>2017-05-30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E0D21-070C-4136-B23C-43D1FE9D935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447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9646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670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1630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937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5436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89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325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857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3034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5991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9581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9100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2012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1507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408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8495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2EC9D-B45A-4C30-923E-C25C3E02E7CD}" type="datetimeFigureOut">
              <a:rPr lang="pl-PL" smtClean="0"/>
              <a:pPr/>
              <a:t>2017-05-30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8092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5516" y="-5288"/>
            <a:ext cx="7632848" cy="2161927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b="1" dirty="0" smtClean="0"/>
              <a:t> SESJA RADY GMINY 30.05.2017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7504" y="4722329"/>
            <a:ext cx="7848872" cy="1368152"/>
          </a:xfrm>
        </p:spPr>
        <p:txBody>
          <a:bodyPr>
            <a:noAutofit/>
          </a:bodyPr>
          <a:lstStyle/>
          <a:p>
            <a:pPr algn="ctr"/>
            <a:endParaRPr lang="pl-PL" sz="2800" dirty="0" smtClean="0"/>
          </a:p>
          <a:p>
            <a:pPr algn="ctr"/>
            <a:r>
              <a:rPr lang="pl-PL" sz="2800" dirty="0" smtClean="0"/>
              <a:t>DZIAŁALNOŚĆ KULTURALNA NA TERENIE GMINY, WYPOCZYNEK LETNI DZIECI I MŁODZIEŻY</a:t>
            </a:r>
          </a:p>
          <a:p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348880"/>
            <a:ext cx="2876400" cy="2843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408712" cy="1503040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/>
              <a:t>Głównym zadaniem Gminnego Centrum Kultury jest działalność kulturalna, biblioteczna </a:t>
            </a:r>
            <a:br>
              <a:rPr lang="pl-PL" sz="2800" b="1" dirty="0"/>
            </a:br>
            <a:r>
              <a:rPr lang="pl-PL" sz="2800" b="1" dirty="0"/>
              <a:t>i organizacja ruchu turystycznego po Zespole Pałacowo – Parkowym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.</a:t>
            </a:r>
            <a:r>
              <a:rPr lang="pl-PL" sz="2800" dirty="0"/>
              <a:t/>
            </a:r>
            <a:br>
              <a:rPr lang="pl-PL" sz="2800" dirty="0"/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2636912"/>
            <a:ext cx="7632848" cy="3196952"/>
          </a:xfrm>
        </p:spPr>
        <p:txBody>
          <a:bodyPr>
            <a:normAutofit fontScale="70000" lnSpcReduction="20000"/>
          </a:bodyPr>
          <a:lstStyle/>
          <a:p>
            <a:endParaRPr lang="pl-PL" dirty="0" smtClean="0"/>
          </a:p>
          <a:p>
            <a:pPr>
              <a:buNone/>
            </a:pPr>
            <a:r>
              <a:rPr lang="pl-PL" sz="2400" dirty="0" smtClean="0"/>
              <a:t>W </a:t>
            </a:r>
            <a:r>
              <a:rPr lang="pl-PL" sz="2400" dirty="0"/>
              <a:t>Gminnym Centrum Kultury odbywają się różne zajęcia dla dzieci i młodzieży, a także dla dorosłych. 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b="1" dirty="0" smtClean="0"/>
              <a:t>Zajęcia dla dzieci:</a:t>
            </a:r>
          </a:p>
          <a:p>
            <a:pPr>
              <a:buNone/>
            </a:pPr>
            <a:endParaRPr lang="pl-PL" sz="2400" dirty="0"/>
          </a:p>
          <a:p>
            <a:r>
              <a:rPr lang="pl-PL" sz="2400" dirty="0" smtClean="0"/>
              <a:t>Zajęcia </a:t>
            </a:r>
            <a:r>
              <a:rPr lang="pl-PL" sz="2400" dirty="0"/>
              <a:t>taneczne</a:t>
            </a:r>
          </a:p>
          <a:p>
            <a:r>
              <a:rPr lang="pl-PL" sz="2400" dirty="0"/>
              <a:t>„</a:t>
            </a:r>
            <a:r>
              <a:rPr lang="pl-PL" sz="2400" dirty="0" smtClean="0"/>
              <a:t>Mini </a:t>
            </a:r>
            <a:r>
              <a:rPr lang="pl-PL" sz="2400" dirty="0"/>
              <a:t>naukowiec</a:t>
            </a:r>
            <a:r>
              <a:rPr lang="pl-PL" sz="2400" dirty="0" smtClean="0"/>
              <a:t>”</a:t>
            </a:r>
          </a:p>
          <a:p>
            <a:r>
              <a:rPr lang="pl-PL" sz="2400" dirty="0" smtClean="0"/>
              <a:t>Warsztaty </a:t>
            </a:r>
            <a:r>
              <a:rPr lang="pl-PL" sz="2400" dirty="0" err="1" smtClean="0"/>
              <a:t>plastyczno</a:t>
            </a:r>
            <a:r>
              <a:rPr lang="pl-PL" sz="2400" dirty="0" smtClean="0"/>
              <a:t> – techniczne</a:t>
            </a:r>
          </a:p>
          <a:p>
            <a:r>
              <a:rPr lang="pl-PL" sz="2400" dirty="0" smtClean="0"/>
              <a:t>Zumba Kids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Zajęcia dla dorosłych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556792"/>
            <a:ext cx="6347714" cy="3880773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</a:pPr>
            <a:endParaRPr lang="pl-PL" sz="2800" dirty="0" smtClean="0"/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Kurs języka angielskiego</a:t>
            </a:r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Warsztaty twórcze</a:t>
            </a:r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Joga</a:t>
            </a:r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Fitness na trampolinach</a:t>
            </a:r>
          </a:p>
          <a:p>
            <a:pPr algn="ctr">
              <a:lnSpc>
                <a:spcPct val="150000"/>
              </a:lnSpc>
            </a:pPr>
            <a:r>
              <a:rPr lang="pl-PL" sz="2800" dirty="0" err="1" smtClean="0"/>
              <a:t>Zumba</a:t>
            </a:r>
            <a:endParaRPr lang="pl-PL" sz="2800" dirty="0" smtClean="0"/>
          </a:p>
          <a:p>
            <a:pPr algn="ctr">
              <a:lnSpc>
                <a:spcPct val="150000"/>
              </a:lnSpc>
            </a:pPr>
            <a:endParaRPr lang="pl-PL" sz="2800" dirty="0" smtClean="0"/>
          </a:p>
          <a:p>
            <a:pPr algn="ctr">
              <a:lnSpc>
                <a:spcPct val="150000"/>
              </a:lnSpc>
            </a:pPr>
            <a:endParaRPr lang="pl-PL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Warsztaty plastyczno - techniczne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10" y="2204864"/>
            <a:ext cx="2911077" cy="3881437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738" y="2942828"/>
            <a:ext cx="3528550" cy="2646412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273984" y="308000"/>
            <a:ext cx="6347714" cy="1320800"/>
          </a:xfrm>
        </p:spPr>
        <p:txBody>
          <a:bodyPr/>
          <a:lstStyle/>
          <a:p>
            <a:pPr algn="ctr"/>
            <a:r>
              <a:rPr lang="pl-PL" b="1" dirty="0" smtClean="0"/>
              <a:t>Warsztaty plastyczno-techniczne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04864"/>
            <a:ext cx="3855773" cy="2891830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04864"/>
            <a:ext cx="3569328" cy="2676996"/>
          </a:xfrm>
        </p:spPr>
      </p:pic>
    </p:spTree>
    <p:extLst>
      <p:ext uri="{BB962C8B-B14F-4D97-AF65-F5344CB8AC3E}">
        <p14:creationId xmlns:p14="http://schemas.microsoft.com/office/powerpoint/2010/main" val="9323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15200" cy="1282154"/>
          </a:xfrm>
        </p:spPr>
        <p:txBody>
          <a:bodyPr/>
          <a:lstStyle/>
          <a:p>
            <a:pPr algn="ctr"/>
            <a:r>
              <a:rPr lang="pl-PL" b="1" dirty="0" smtClean="0"/>
              <a:t>Warsztaty plastyczno-techniczne dla dzieci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2816"/>
            <a:ext cx="2911077" cy="3881437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204864"/>
            <a:ext cx="4109233" cy="308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3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Zajęcia taneczne</a:t>
            </a:r>
            <a:br>
              <a:rPr lang="pl-PL" b="1" dirty="0"/>
            </a:b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76" y="3683933"/>
            <a:ext cx="3611994" cy="2409363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772816"/>
            <a:ext cx="4320480" cy="2880320"/>
          </a:xfrm>
        </p:spPr>
      </p:pic>
      <p:sp>
        <p:nvSpPr>
          <p:cNvPr id="3" name="pole tekstowe 2"/>
          <p:cNvSpPr txBox="1"/>
          <p:nvPr/>
        </p:nvSpPr>
        <p:spPr>
          <a:xfrm>
            <a:off x="445746" y="1772816"/>
            <a:ext cx="33810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 smtClean="0"/>
              <a:t>W każdy piątek w GCK</a:t>
            </a:r>
          </a:p>
          <a:p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Warsztaty </a:t>
            </a:r>
            <a:r>
              <a:rPr lang="pl-PL" b="1" dirty="0"/>
              <a:t>naukowe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„MINI NAUKOWIEC</a:t>
            </a:r>
            <a:r>
              <a:rPr lang="pl-PL" b="1" dirty="0"/>
              <a:t>”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41" y="2160588"/>
            <a:ext cx="5174130" cy="3881437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				</a:t>
            </a:r>
            <a:r>
              <a:rPr lang="pl-PL" b="1" dirty="0" smtClean="0"/>
              <a:t>ZUMBA KIDS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824"/>
            <a:ext cx="4352483" cy="2448272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852936"/>
            <a:ext cx="2470437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2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395536" y="286490"/>
            <a:ext cx="7259960" cy="972887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Kurs języka angielskiego dla dorosłych</a:t>
            </a:r>
            <a:endParaRPr lang="pl-PL" b="1" dirty="0"/>
          </a:p>
        </p:txBody>
      </p:sp>
      <p:sp>
        <p:nvSpPr>
          <p:cNvPr id="2" name="pole tekstowe 1"/>
          <p:cNvSpPr txBox="1"/>
          <p:nvPr/>
        </p:nvSpPr>
        <p:spPr>
          <a:xfrm>
            <a:off x="827584" y="1350294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/>
              <a:t>Poniedziałek, czwartek, sobota</a:t>
            </a:r>
            <a:endParaRPr lang="pl-PL" sz="28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697" y="2055347"/>
            <a:ext cx="3291694" cy="4617517"/>
          </a:xfrm>
        </p:spPr>
      </p:pic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765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Warsztaty twórcze dla dorosłych</a:t>
            </a:r>
            <a:endParaRPr lang="pl-PL" b="1" dirty="0"/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2856"/>
            <a:ext cx="2911077" cy="3881437"/>
          </a:xfrm>
        </p:spPr>
      </p:pic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57" y="2702728"/>
            <a:ext cx="3655590" cy="2741692"/>
          </a:xfrm>
        </p:spPr>
      </p:pic>
    </p:spTree>
    <p:extLst>
      <p:ext uri="{BB962C8B-B14F-4D97-AF65-F5344CB8AC3E}">
        <p14:creationId xmlns:p14="http://schemas.microsoft.com/office/powerpoint/2010/main" val="192115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Warsztaty twórcze c.d.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91" y="1556792"/>
            <a:ext cx="3363239" cy="2522429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839" y="1556792"/>
            <a:ext cx="3386418" cy="2539814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97" y="4221088"/>
            <a:ext cx="3347864" cy="2231365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839" y="4221088"/>
            <a:ext cx="3347865" cy="2231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Zajęcia </a:t>
            </a:r>
            <a:r>
              <a:rPr lang="pl-PL" b="1" dirty="0" err="1" smtClean="0"/>
              <a:t>Hatha</a:t>
            </a:r>
            <a:r>
              <a:rPr lang="pl-PL" b="1" dirty="0" smtClean="0"/>
              <a:t> Joga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53" y="3251200"/>
            <a:ext cx="3657600" cy="2438400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087" y="3251200"/>
            <a:ext cx="3657600" cy="2438400"/>
          </a:xfrm>
        </p:spPr>
      </p:pic>
      <p:sp>
        <p:nvSpPr>
          <p:cNvPr id="3" name="pole tekstowe 2"/>
          <p:cNvSpPr txBox="1"/>
          <p:nvPr/>
        </p:nvSpPr>
        <p:spPr>
          <a:xfrm>
            <a:off x="1907704" y="1628800"/>
            <a:ext cx="3964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/>
              <a:t>W każdy czwartek w GCK</a:t>
            </a:r>
          </a:p>
        </p:txBody>
      </p:sp>
    </p:spTree>
    <p:extLst>
      <p:ext uri="{BB962C8B-B14F-4D97-AF65-F5344CB8AC3E}">
        <p14:creationId xmlns:p14="http://schemas.microsoft.com/office/powerpoint/2010/main" val="223895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482680" cy="875184"/>
          </a:xfrm>
        </p:spPr>
        <p:txBody>
          <a:bodyPr/>
          <a:lstStyle/>
          <a:p>
            <a:pPr algn="ctr"/>
            <a:r>
              <a:rPr lang="pl-PL" b="1" dirty="0" smtClean="0"/>
              <a:t>Fitness na trampolinach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05744"/>
            <a:ext cx="3835630" cy="2876723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708920"/>
            <a:ext cx="3672408" cy="2754306"/>
          </a:xfrm>
        </p:spPr>
      </p:pic>
    </p:spTree>
    <p:extLst>
      <p:ext uri="{BB962C8B-B14F-4D97-AF65-F5344CB8AC3E}">
        <p14:creationId xmlns:p14="http://schemas.microsoft.com/office/powerpoint/2010/main" val="3707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ZUMBA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06" y="1484784"/>
            <a:ext cx="5834608" cy="4375956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1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4873" y="1988840"/>
            <a:ext cx="6761085" cy="1728192"/>
          </a:xfrm>
        </p:spPr>
        <p:txBody>
          <a:bodyPr/>
          <a:lstStyle/>
          <a:p>
            <a:pPr algn="ctr"/>
            <a:r>
              <a:rPr lang="pl-PL" sz="4000" b="1" dirty="0" smtClean="0"/>
              <a:t>Gminne Centrum Kultury jest głównym organizatorem imprez przygotowywanych w naszej Gminie.</a:t>
            </a:r>
            <a:endParaRPr lang="pl-PL" sz="40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03811" y="4005064"/>
            <a:ext cx="7126560" cy="2497832"/>
          </a:xfrm>
        </p:spPr>
        <p:txBody>
          <a:bodyPr>
            <a:normAutofit/>
          </a:bodyPr>
          <a:lstStyle/>
          <a:p>
            <a:pPr algn="ctr"/>
            <a:r>
              <a:rPr lang="pl-PL" sz="4000" dirty="0" smtClean="0"/>
              <a:t>Od początku roku 2017 zorganizowaliśmy: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19012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221401"/>
            <a:ext cx="5553664" cy="80565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b="1" dirty="0" smtClean="0"/>
              <a:t>Finał Wielkiej Orkiestry Świątecznej Pomocy – zebrano </a:t>
            </a:r>
            <a:r>
              <a:rPr lang="pl-PL" dirty="0" smtClean="0"/>
              <a:t>11,488,03zł</a:t>
            </a:r>
            <a:endParaRPr lang="pl-PL" sz="3600" b="1" dirty="0"/>
          </a:p>
        </p:txBody>
      </p:sp>
      <p:sp>
        <p:nvSpPr>
          <p:cNvPr id="11" name="Symbol zastępczy tekstu 10"/>
          <p:cNvSpPr>
            <a:spLocks noGrp="1"/>
          </p:cNvSpPr>
          <p:nvPr>
            <p:ph type="body" idx="1"/>
          </p:nvPr>
        </p:nvSpPr>
        <p:spPr>
          <a:xfrm>
            <a:off x="467544" y="1844825"/>
            <a:ext cx="7272808" cy="576064"/>
          </a:xfrm>
        </p:spPr>
        <p:txBody>
          <a:bodyPr/>
          <a:lstStyle/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3"/>
          </p:nvPr>
        </p:nvSpPr>
        <p:spPr>
          <a:xfrm>
            <a:off x="4355976" y="5805264"/>
            <a:ext cx="3657600" cy="63976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1817947" y="1901439"/>
            <a:ext cx="4572001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>Dziękujemy Pani Dyrektor i Nauczycielom </a:t>
            </a:r>
            <a:r>
              <a:rPr lang="pl-PL" dirty="0" smtClean="0"/>
              <a:t>z Gimnazjum Publicznego za </a:t>
            </a:r>
            <a:r>
              <a:rPr lang="pl-PL" dirty="0"/>
              <a:t>współpracę przy organizacji Finału, a także uczniom i nauczycielom  z kamienieckich szkół.</a:t>
            </a:r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542521"/>
            <a:ext cx="3384376" cy="1902847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284984"/>
            <a:ext cx="1629839" cy="2898808"/>
          </a:xfrm>
        </p:spPr>
      </p:pic>
    </p:spTree>
    <p:extLst>
      <p:ext uri="{BB962C8B-B14F-4D97-AF65-F5344CB8AC3E}">
        <p14:creationId xmlns:p14="http://schemas.microsoft.com/office/powerpoint/2010/main" val="357074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Recital gitarowy Lucyny Gawlik</a:t>
            </a:r>
            <a:endParaRPr lang="pl-PL" b="1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46" y="2564904"/>
            <a:ext cx="3416660" cy="2562495"/>
          </a:xfrm>
        </p:spPr>
      </p:pic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578171"/>
            <a:ext cx="3090863" cy="2318147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809" y="4134339"/>
            <a:ext cx="3055721" cy="229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9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755576" y="116632"/>
            <a:ext cx="6347713" cy="1320800"/>
          </a:xfrm>
        </p:spPr>
        <p:txBody>
          <a:bodyPr/>
          <a:lstStyle/>
          <a:p>
            <a:pPr algn="ctr"/>
            <a:r>
              <a:rPr lang="pl-PL" b="1" dirty="0" smtClean="0"/>
              <a:t>FERIE ZIMOWE 2017</a:t>
            </a:r>
            <a:endParaRPr lang="pl-PL" b="1" dirty="0"/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342" y="908720"/>
            <a:ext cx="3886179" cy="5517834"/>
          </a:xfrm>
        </p:spPr>
      </p:pic>
    </p:spTree>
    <p:extLst>
      <p:ext uri="{BB962C8B-B14F-4D97-AF65-F5344CB8AC3E}">
        <p14:creationId xmlns:p14="http://schemas.microsoft.com/office/powerpoint/2010/main" val="373191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927396" y="623114"/>
            <a:ext cx="6347713" cy="1320800"/>
          </a:xfrm>
        </p:spPr>
        <p:txBody>
          <a:bodyPr/>
          <a:lstStyle/>
          <a:p>
            <a:pPr algn="ctr"/>
            <a:r>
              <a:rPr lang="pl-PL" b="1" dirty="0" smtClean="0"/>
              <a:t>W czasie ferii odbyły się:</a:t>
            </a:r>
            <a:endParaRPr lang="pl-PL" b="1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1033013" y="1360236"/>
            <a:ext cx="3657600" cy="639762"/>
          </a:xfrm>
        </p:spPr>
        <p:txBody>
          <a:bodyPr/>
          <a:lstStyle/>
          <a:p>
            <a:r>
              <a:rPr lang="pl-PL" sz="2400" dirty="0" smtClean="0"/>
              <a:t>Zajęcia kulinarne</a:t>
            </a:r>
            <a:endParaRPr lang="pl-PL" sz="2400" dirty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3"/>
          </p:nvPr>
        </p:nvSpPr>
        <p:spPr>
          <a:xfrm>
            <a:off x="5364088" y="1484784"/>
            <a:ext cx="3657600" cy="639762"/>
          </a:xfrm>
        </p:spPr>
        <p:txBody>
          <a:bodyPr/>
          <a:lstStyle/>
          <a:p>
            <a:r>
              <a:rPr lang="pl-PL" sz="2400" dirty="0" smtClean="0"/>
              <a:t>Gry i zabawy sportowe</a:t>
            </a:r>
            <a:endParaRPr lang="pl-PL" sz="24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59" y="2056081"/>
            <a:ext cx="2478881" cy="3305175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866" y="2492896"/>
            <a:ext cx="2478881" cy="3305175"/>
          </a:xfr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267" y="2348880"/>
            <a:ext cx="2939819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Wycieczka do kina:</a:t>
            </a:r>
            <a:endParaRPr lang="pl-PL" b="1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395536" y="4969553"/>
            <a:ext cx="3801616" cy="1071810"/>
          </a:xfrm>
        </p:spPr>
        <p:txBody>
          <a:bodyPr/>
          <a:lstStyle/>
          <a:p>
            <a:r>
              <a:rPr lang="pl-PL" sz="2800" dirty="0" smtClean="0"/>
              <a:t>Dzieci obejrzały film SING</a:t>
            </a:r>
            <a:endParaRPr lang="pl-PL" sz="2800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982204"/>
            <a:ext cx="3279577" cy="2459682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" y="1689696"/>
            <a:ext cx="3471201" cy="2603400"/>
          </a:xfrm>
        </p:spPr>
      </p:pic>
    </p:spTree>
    <p:extLst>
      <p:ext uri="{BB962C8B-B14F-4D97-AF65-F5344CB8AC3E}">
        <p14:creationId xmlns:p14="http://schemas.microsoft.com/office/powerpoint/2010/main" val="19166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/>
              <a:t>Wycieczka na kręgle</a:t>
            </a:r>
            <a:endParaRPr lang="pl-PL" sz="4000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824"/>
            <a:ext cx="3388022" cy="2541017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19" y="1844823"/>
            <a:ext cx="3391463" cy="254359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818" y="4473628"/>
            <a:ext cx="3059832" cy="229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4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Spektakl „Misio </a:t>
            </a:r>
            <a:r>
              <a:rPr lang="pl-PL" b="1" dirty="0" err="1" smtClean="0"/>
              <a:t>Tulisio</a:t>
            </a:r>
            <a:r>
              <a:rPr lang="pl-PL" b="1" dirty="0" smtClean="0"/>
              <a:t>”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85974"/>
            <a:ext cx="3087688" cy="2315766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329" y="1484784"/>
            <a:ext cx="3089275" cy="2316956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20" y="4077072"/>
            <a:ext cx="3306046" cy="247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1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Zimowe ognisko przy Domu Rządcy</a:t>
            </a:r>
            <a:endParaRPr lang="pl-PL" b="1" dirty="0"/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2957445" cy="2218084"/>
          </a:xfr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93096"/>
            <a:ext cx="3059832" cy="229487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30400"/>
            <a:ext cx="2740066" cy="365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Zwiedzanie jednostki OSP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00808"/>
            <a:ext cx="2911077" cy="3881437"/>
          </a:xfrm>
        </p:spPr>
      </p:pic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39482"/>
            <a:ext cx="3511574" cy="2633680"/>
          </a:xfrm>
        </p:spPr>
      </p:pic>
    </p:spTree>
    <p:extLst>
      <p:ext uri="{BB962C8B-B14F-4D97-AF65-F5344CB8AC3E}">
        <p14:creationId xmlns:p14="http://schemas.microsoft.com/office/powerpoint/2010/main" val="250466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400" b="1" dirty="0" smtClean="0"/>
              <a:t>Zajęcia z tańca nowoczesnego</a:t>
            </a:r>
            <a:endParaRPr lang="pl-PL" sz="4400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3593173" cy="2694880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204864"/>
            <a:ext cx="3593174" cy="2694880"/>
          </a:xfrm>
        </p:spPr>
      </p:pic>
    </p:spTree>
    <p:extLst>
      <p:ext uri="{BB962C8B-B14F-4D97-AF65-F5344CB8AC3E}">
        <p14:creationId xmlns:p14="http://schemas.microsoft.com/office/powerpoint/2010/main" val="14754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3383" y="354856"/>
            <a:ext cx="6347714" cy="1320800"/>
          </a:xfrm>
        </p:spPr>
        <p:txBody>
          <a:bodyPr/>
          <a:lstStyle/>
          <a:p>
            <a:pPr algn="ctr"/>
            <a:r>
              <a:rPr lang="pl-PL" b="1" dirty="0" smtClean="0"/>
              <a:t>Dzieci zabawiał klaun RUFI RAFI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20282"/>
            <a:ext cx="3087688" cy="2045092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648418"/>
            <a:ext cx="3089275" cy="2316956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221088"/>
            <a:ext cx="3059832" cy="229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Odbyły się zajęcia z samoobrony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8" y="2132855"/>
            <a:ext cx="3234518" cy="2425889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708920"/>
            <a:ext cx="3240360" cy="2430270"/>
          </a:xfrm>
        </p:spPr>
      </p:pic>
    </p:spTree>
    <p:extLst>
      <p:ext uri="{BB962C8B-B14F-4D97-AF65-F5344CB8AC3E}">
        <p14:creationId xmlns:p14="http://schemas.microsoft.com/office/powerpoint/2010/main" val="7619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6347714" cy="1320800"/>
          </a:xfrm>
        </p:spPr>
        <p:txBody>
          <a:bodyPr/>
          <a:lstStyle/>
          <a:p>
            <a:pPr algn="ctr"/>
            <a:r>
              <a:rPr lang="pl-PL" b="1" dirty="0" smtClean="0"/>
              <a:t>Bieg Tropem Wilczym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53" y="1344151"/>
            <a:ext cx="3085002" cy="204767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344151"/>
            <a:ext cx="3025642" cy="200827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573016"/>
            <a:ext cx="4469432" cy="296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4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12291" y="188640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b="1" dirty="0" smtClean="0"/>
              <a:t>W GCK </a:t>
            </a:r>
            <a:r>
              <a:rPr lang="pl-PL" sz="3600" b="1" dirty="0"/>
              <a:t>odbyły się gminne eliminacje Dolnośląskiego Konkursu Recytatorskiego "</a:t>
            </a:r>
            <a:r>
              <a:rPr lang="pl-PL" sz="3600" b="1" dirty="0" err="1"/>
              <a:t>Pegazik</a:t>
            </a:r>
            <a:r>
              <a:rPr lang="pl-PL" sz="3600" b="1" dirty="0"/>
              <a:t>".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8" y="2679515"/>
            <a:ext cx="3394201" cy="2545651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912" y="2679515"/>
            <a:ext cx="3439566" cy="2579674"/>
          </a:xfrm>
        </p:spPr>
      </p:pic>
    </p:spTree>
    <p:extLst>
      <p:ext uri="{BB962C8B-B14F-4D97-AF65-F5344CB8AC3E}">
        <p14:creationId xmlns:p14="http://schemas.microsoft.com/office/powerpoint/2010/main" val="70795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000" dirty="0"/>
              <a:t>Na pierwszych trzech miejscach uplasowały się: </a:t>
            </a:r>
            <a:r>
              <a:rPr lang="pl-PL" sz="3000" dirty="0" smtClean="0"/>
              <a:t>Aleksandra Janik, Joanna Wydra oraz Hanna Stuglik. </a:t>
            </a:r>
            <a:endParaRPr lang="pl-PL" sz="30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1" y="2420938"/>
            <a:ext cx="5175249" cy="3881437"/>
          </a:xfrm>
        </p:spPr>
      </p:pic>
    </p:spTree>
    <p:extLst>
      <p:ext uri="{BB962C8B-B14F-4D97-AF65-F5344CB8AC3E}">
        <p14:creationId xmlns:p14="http://schemas.microsoft.com/office/powerpoint/2010/main" val="5221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Gminny Dzień Kobiet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sz="2800" dirty="0" smtClean="0"/>
              <a:t>Zaproszono Panie z Kół Gospodyń Wiejskich, Rad Sołeckich oraz Klubów Seniora działających w naszej Gminie</a:t>
            </a:r>
          </a:p>
          <a:p>
            <a:r>
              <a:rPr lang="pl-PL" sz="2800" dirty="0" smtClean="0"/>
              <a:t>Uroczystość rozpoczęła się koncertem, następnie wzniesiono toast oraz zaproszono Panie na poczęstunek</a:t>
            </a:r>
          </a:p>
          <a:p>
            <a:r>
              <a:rPr lang="pl-PL" sz="2800" dirty="0" smtClean="0"/>
              <a:t>Każda z Pań otrzymała różę w podarunku 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54059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34771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dirty="0" smtClean="0"/>
              <a:t>Uroczyste spotkanie z okazji Dnia Kobiet</a:t>
            </a:r>
            <a:endParaRPr lang="pl-PL" sz="4400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74782"/>
            <a:ext cx="3089275" cy="2062255"/>
          </a:xfrm>
        </p:spPr>
      </p:pic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79" y="1875842"/>
            <a:ext cx="3087688" cy="2061195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194915"/>
            <a:ext cx="3744416" cy="249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6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9883" y="260648"/>
            <a:ext cx="6347714" cy="1320800"/>
          </a:xfrm>
        </p:spPr>
        <p:txBody>
          <a:bodyPr/>
          <a:lstStyle/>
          <a:p>
            <a:pPr algn="ctr"/>
            <a:r>
              <a:rPr lang="pl-PL" b="1" dirty="0" smtClean="0"/>
              <a:t>Koncert Chóru „Harmonia </a:t>
            </a:r>
            <a:r>
              <a:rPr lang="pl-PL" b="1" smtClean="0"/>
              <a:t>– </a:t>
            </a:r>
            <a:r>
              <a:rPr lang="pl-PL" b="1" smtClean="0"/>
              <a:t>Sygnał” 22.04.2017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83" y="1849789"/>
            <a:ext cx="3087688" cy="217607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848682"/>
            <a:ext cx="3244009" cy="2165548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149080"/>
            <a:ext cx="3456384" cy="243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4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5685" y="271726"/>
            <a:ext cx="6347714" cy="1320800"/>
          </a:xfrm>
        </p:spPr>
        <p:txBody>
          <a:bodyPr/>
          <a:lstStyle/>
          <a:p>
            <a:pPr algn="ctr"/>
            <a:r>
              <a:rPr lang="pl-PL" b="1" dirty="0" smtClean="0"/>
              <a:t>Święto 3 Maja</a:t>
            </a:r>
            <a:endParaRPr lang="pl-PL" b="1" dirty="0"/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79" y="3861048"/>
            <a:ext cx="3891559" cy="2597822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3881443" cy="2591069"/>
          </a:xfrm>
        </p:spPr>
      </p:pic>
    </p:spTree>
    <p:extLst>
      <p:ext uri="{BB962C8B-B14F-4D97-AF65-F5344CB8AC3E}">
        <p14:creationId xmlns:p14="http://schemas.microsoft.com/office/powerpoint/2010/main" val="422601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Święto Tulipanów 2017</a:t>
            </a:r>
            <a:endParaRPr lang="pl-PL" b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755576" y="1556792"/>
            <a:ext cx="6347714" cy="3880773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sz="2000" dirty="0"/>
              <a:t>W dniach </a:t>
            </a:r>
            <a:r>
              <a:rPr lang="pl-PL" sz="2000" dirty="0" smtClean="0"/>
              <a:t>6 - 7 </a:t>
            </a:r>
            <a:r>
              <a:rPr lang="pl-PL" sz="2000" dirty="0"/>
              <a:t>maja </a:t>
            </a:r>
            <a:r>
              <a:rPr lang="pl-PL" sz="2000" dirty="0" smtClean="0"/>
              <a:t>2017 roku </a:t>
            </a:r>
            <a:r>
              <a:rPr lang="pl-PL" sz="2000" dirty="0"/>
              <a:t>w Kamieńcu Ząbkowickim </a:t>
            </a:r>
            <a:r>
              <a:rPr lang="pl-PL" sz="2000" dirty="0" smtClean="0"/>
              <a:t>odbyło </a:t>
            </a:r>
            <a:r>
              <a:rPr lang="pl-PL" sz="2000" dirty="0"/>
              <a:t>się </a:t>
            </a:r>
            <a:r>
              <a:rPr lang="pl-PL" sz="2000" dirty="0" smtClean="0"/>
              <a:t>cykliczne Święto Tulipanów. </a:t>
            </a:r>
            <a:r>
              <a:rPr lang="pl-PL" sz="2000" dirty="0"/>
              <a:t>Dwa dni wypełnione były koncertami, występami oraz świetną zabawą. Mieszkańcy gminy (i nie tylko) licznie stawili się zarówno na kamienieckich błoniach, jak i u stóp Pałacu Marianny Orańskiej</a:t>
            </a:r>
            <a:r>
              <a:rPr lang="pl-PL" sz="2000" dirty="0" smtClean="0"/>
              <a:t>.</a:t>
            </a:r>
          </a:p>
          <a:p>
            <a:pPr marL="114300" indent="0" algn="ctr">
              <a:lnSpc>
                <a:spcPct val="150000"/>
              </a:lnSpc>
              <a:buNone/>
            </a:pPr>
            <a:r>
              <a:rPr lang="pl-PL" sz="2000" dirty="0" smtClean="0"/>
              <a:t>Projekt był współfinansowany ze środków </a:t>
            </a:r>
            <a:r>
              <a:rPr lang="pl-PL" sz="2000" dirty="0" smtClean="0"/>
              <a:t>Europejskiego Funduszu Rozwoju Regionalnego </a:t>
            </a:r>
            <a:r>
              <a:rPr lang="pl-PL" sz="2000" dirty="0" smtClean="0"/>
              <a:t>oraz budżetu państwa za pośrednictwem </a:t>
            </a:r>
            <a:r>
              <a:rPr lang="pl-PL" sz="2000" dirty="0" smtClean="0"/>
              <a:t>Euroregionu </a:t>
            </a:r>
            <a:r>
              <a:rPr lang="pl-PL" sz="2000" dirty="0" err="1" smtClean="0"/>
              <a:t>Glacencis</a:t>
            </a:r>
            <a:r>
              <a:rPr lang="pl-PL" sz="2000" dirty="0" smtClean="0"/>
              <a:t>.</a:t>
            </a:r>
            <a:endParaRPr lang="pl-PL" sz="2000" dirty="0"/>
          </a:p>
          <a:p>
            <a:pPr marL="114300" indent="0" algn="ctr">
              <a:lnSpc>
                <a:spcPct val="150000"/>
              </a:lnSpc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33153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75" y="0"/>
            <a:ext cx="4859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0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827584" y="160995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Święto Tulipanów</a:t>
            </a:r>
            <a:endParaRPr lang="pl-PL" b="1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80728"/>
            <a:ext cx="4355976" cy="289314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45002"/>
            <a:ext cx="4017545" cy="266836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80688"/>
            <a:ext cx="3979817" cy="2643312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56246"/>
            <a:ext cx="3557236" cy="237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3852" y="332656"/>
            <a:ext cx="6347714" cy="1320800"/>
          </a:xfrm>
        </p:spPr>
        <p:txBody>
          <a:bodyPr/>
          <a:lstStyle/>
          <a:p>
            <a:pPr algn="ctr"/>
            <a:r>
              <a:rPr lang="pl-PL" b="1" dirty="0" smtClean="0"/>
              <a:t>Święto Tulipanów</a:t>
            </a:r>
            <a:endParaRPr lang="pl-PL" b="1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8767" y="2385606"/>
            <a:ext cx="4394262" cy="2918577"/>
          </a:xfrm>
        </p:spPr>
      </p:pic>
      <p:pic>
        <p:nvPicPr>
          <p:cNvPr id="11" name="Symbol zastępczy zawartości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25189" y="2361259"/>
            <a:ext cx="4423521" cy="2938010"/>
          </a:xfrm>
        </p:spPr>
      </p:pic>
    </p:spTree>
    <p:extLst>
      <p:ext uri="{BB962C8B-B14F-4D97-AF65-F5344CB8AC3E}">
        <p14:creationId xmlns:p14="http://schemas.microsoft.com/office/powerpoint/2010/main" val="14200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7" y="252264"/>
            <a:ext cx="6347714" cy="1320800"/>
          </a:xfrm>
        </p:spPr>
        <p:txBody>
          <a:bodyPr/>
          <a:lstStyle/>
          <a:p>
            <a:pPr algn="ctr"/>
            <a:r>
              <a:rPr lang="pl-PL" b="1" dirty="0" smtClean="0"/>
              <a:t>Święto Tulipanów</a:t>
            </a:r>
            <a:endParaRPr lang="pl-PL" b="1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69" y="4455634"/>
            <a:ext cx="3087688" cy="2050777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464" y="4221088"/>
            <a:ext cx="3089275" cy="2062255"/>
          </a:xfr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377465"/>
            <a:ext cx="3515703" cy="2346918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69478" y="1598873"/>
            <a:ext cx="2852361" cy="190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9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3181" y="308000"/>
            <a:ext cx="6347714" cy="1320800"/>
          </a:xfrm>
        </p:spPr>
        <p:txBody>
          <a:bodyPr/>
          <a:lstStyle/>
          <a:p>
            <a:pPr algn="ctr"/>
            <a:r>
              <a:rPr lang="pl-PL" dirty="0" smtClean="0"/>
              <a:t>Święto Tulipanów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87" y="1340768"/>
            <a:ext cx="3087688" cy="2061195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414" y="1340768"/>
            <a:ext cx="3089275" cy="2062255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717032"/>
            <a:ext cx="4320480" cy="288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93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Święto Tulipanów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7495" y="1628800"/>
            <a:ext cx="6347714" cy="3880773"/>
          </a:xfrm>
        </p:spPr>
        <p:txBody>
          <a:bodyPr>
            <a:normAutofit fontScale="85000" lnSpcReduction="10000"/>
          </a:bodyPr>
          <a:lstStyle/>
          <a:p>
            <a:pPr marL="114300" indent="0" algn="ctr">
              <a:buNone/>
            </a:pPr>
            <a:r>
              <a:rPr lang="pl-PL" sz="2400" dirty="0" smtClean="0"/>
              <a:t>Serdecznie dziękujemy </a:t>
            </a:r>
            <a:r>
              <a:rPr lang="pl-PL" sz="2400" b="1" dirty="0" smtClean="0"/>
              <a:t>dzieciom z kamienieckich szkół i przedszkoli, </a:t>
            </a:r>
            <a:r>
              <a:rPr lang="pl-PL" sz="2400" b="1" dirty="0"/>
              <a:t>nauczycielom</a:t>
            </a:r>
            <a:r>
              <a:rPr lang="pl-PL" sz="2400" dirty="0" smtClean="0"/>
              <a:t>, </a:t>
            </a:r>
            <a:r>
              <a:rPr lang="pl-PL" sz="2400" b="1" dirty="0" smtClean="0"/>
              <a:t>rodzicom,</a:t>
            </a:r>
            <a:r>
              <a:rPr lang="pl-PL" sz="2400" dirty="0" smtClean="0"/>
              <a:t> </a:t>
            </a:r>
            <a:r>
              <a:rPr lang="pl-PL" sz="2400" dirty="0"/>
              <a:t>paniom z zajęć </a:t>
            </a:r>
            <a:r>
              <a:rPr lang="pl-PL" sz="2400" b="1" dirty="0"/>
              <a:t>ZUMBA</a:t>
            </a:r>
            <a:r>
              <a:rPr lang="pl-PL" sz="2400" dirty="0" smtClean="0"/>
              <a:t>,</a:t>
            </a:r>
            <a:r>
              <a:rPr lang="pl-PL" sz="2400" b="1" dirty="0" smtClean="0"/>
              <a:t> uczestnikom zajęć FITNESS NA TRAMPOLINACH, </a:t>
            </a:r>
            <a:r>
              <a:rPr lang="pl-PL" sz="2400" dirty="0" smtClean="0"/>
              <a:t>laureatom konkursów wokalnych za ich </a:t>
            </a:r>
            <a:r>
              <a:rPr lang="pl-PL" sz="2400" dirty="0"/>
              <a:t>występy podczas </a:t>
            </a:r>
            <a:r>
              <a:rPr lang="pl-PL" sz="2400" dirty="0" smtClean="0"/>
              <a:t>tegorocznego Święta </a:t>
            </a:r>
            <a:r>
              <a:rPr lang="pl-PL" sz="2400" dirty="0"/>
              <a:t>Tulipanów. Podziękowania należą się również działkowcom z ogrodu </a:t>
            </a:r>
            <a:r>
              <a:rPr lang="pl-PL" sz="2400" b="1" dirty="0"/>
              <a:t>"Jarzynka"</a:t>
            </a:r>
            <a:r>
              <a:rPr lang="pl-PL" sz="2400" dirty="0"/>
              <a:t> za przekazanie pięknych kwiatów na rzecz przyozdobienia </a:t>
            </a:r>
            <a:r>
              <a:rPr lang="pl-PL" sz="2400" dirty="0" smtClean="0"/>
              <a:t>Pałacu </a:t>
            </a:r>
            <a:r>
              <a:rPr lang="pl-PL" sz="2400" dirty="0"/>
              <a:t>Marianny Orańskiej. </a:t>
            </a:r>
            <a:endParaRPr lang="pl-PL" sz="2400" dirty="0" smtClean="0"/>
          </a:p>
          <a:p>
            <a:pPr marL="114300" indent="0" algn="ctr">
              <a:buNone/>
            </a:pP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/>
              <a:t>Dziękujemy także wszystkim licznym </a:t>
            </a:r>
            <a:r>
              <a:rPr lang="pl-PL" sz="2400" b="1" dirty="0"/>
              <a:t>Gościom</a:t>
            </a:r>
            <a:r>
              <a:rPr lang="pl-PL" sz="2400" dirty="0"/>
              <a:t>, którzy zaszczycili nas swoją obecnością!</a:t>
            </a:r>
          </a:p>
          <a:p>
            <a:pPr algn="ctr"/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99683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Współpraca z sołectwami                     i innymi organizacjami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340768"/>
            <a:ext cx="6513181" cy="43924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2000" dirty="0" smtClean="0"/>
              <a:t>  </a:t>
            </a:r>
          </a:p>
          <a:p>
            <a:pPr algn="ctr">
              <a:buNone/>
            </a:pPr>
            <a:endParaRPr lang="pl-PL" sz="2000" dirty="0" smtClean="0"/>
          </a:p>
          <a:p>
            <a:pPr algn="ctr">
              <a:buNone/>
            </a:pPr>
            <a:r>
              <a:rPr lang="pl-PL" sz="2000" dirty="0" smtClean="0"/>
              <a:t> Pracownicy GCK współorganizują także imprezy, które odbywają się w sołectwach na terenie całej gminy, szkołach, przedszkolach, świetlicach wiejskich i środowiskowych tj.:</a:t>
            </a:r>
          </a:p>
          <a:p>
            <a:r>
              <a:rPr lang="pl-PL" sz="2000" dirty="0" smtClean="0"/>
              <a:t>Zabawy </a:t>
            </a:r>
            <a:r>
              <a:rPr lang="pl-PL" sz="2000" dirty="0" smtClean="0"/>
              <a:t>karnawałowe, zabawy opłatkowe;</a:t>
            </a:r>
            <a:endParaRPr lang="pl-PL" sz="2000" dirty="0" smtClean="0"/>
          </a:p>
          <a:p>
            <a:r>
              <a:rPr lang="pl-PL" sz="2000" dirty="0" smtClean="0"/>
              <a:t>Dzień Dziecka, Dzień Matki;</a:t>
            </a:r>
            <a:endParaRPr lang="pl-PL" sz="2000" dirty="0" smtClean="0"/>
          </a:p>
          <a:p>
            <a:r>
              <a:rPr lang="pl-PL" sz="2000" dirty="0" smtClean="0"/>
              <a:t>Festyny </a:t>
            </a:r>
            <a:r>
              <a:rPr lang="pl-PL" sz="2000" dirty="0" smtClean="0"/>
              <a:t>wiejskie i rodzinne</a:t>
            </a:r>
            <a:r>
              <a:rPr lang="pl-PL" sz="2000" dirty="0" smtClean="0"/>
              <a:t>;</a:t>
            </a:r>
          </a:p>
          <a:p>
            <a:r>
              <a:rPr lang="pl-PL" sz="2000" dirty="0" smtClean="0"/>
              <a:t>Dożynki wiejskie;</a:t>
            </a:r>
          </a:p>
          <a:p>
            <a:r>
              <a:rPr lang="pl-PL" sz="2000" dirty="0" smtClean="0"/>
              <a:t>Mikołajki, spotkania wigilijne</a:t>
            </a:r>
          </a:p>
          <a:p>
            <a:r>
              <a:rPr lang="pl-PL" sz="2000" dirty="0" smtClean="0"/>
              <a:t>Uroczystości państwowe oraz kościelne </a:t>
            </a: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endParaRPr lang="pl-PL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176972"/>
            <a:ext cx="2592288" cy="345638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513" y="260648"/>
            <a:ext cx="3666133" cy="274959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38" y="3176972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4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dirty="0" smtClean="0"/>
              <a:t>GCK jako centrum spotkań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412776"/>
            <a:ext cx="7620000" cy="48006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pl-PL" dirty="0" smtClean="0"/>
          </a:p>
          <a:p>
            <a:pPr>
              <a:buNone/>
            </a:pPr>
            <a:r>
              <a:rPr lang="pl-PL" sz="2400" dirty="0" smtClean="0"/>
              <a:t>	W </a:t>
            </a:r>
            <a:r>
              <a:rPr lang="pl-PL" sz="2400" dirty="0" smtClean="0"/>
              <a:t>Gminnym Centrum Kultury różne organizacje                     i stowarzyszenia organizują spotkania, walne zebrania, szkolenia i imprezy okolicznościowe, </a:t>
            </a:r>
            <a:r>
              <a:rPr lang="pl-PL" sz="2400" dirty="0" smtClean="0"/>
              <a:t>a także</a:t>
            </a:r>
            <a:r>
              <a:rPr lang="pl-PL" sz="2400" dirty="0" smtClean="0"/>
              <a:t> </a:t>
            </a:r>
            <a:r>
              <a:rPr lang="pl-PL" sz="2400" dirty="0" smtClean="0"/>
              <a:t>mają </a:t>
            </a:r>
            <a:r>
              <a:rPr lang="pl-PL" sz="2400" dirty="0" smtClean="0"/>
              <a:t>      w </a:t>
            </a:r>
            <a:r>
              <a:rPr lang="pl-PL" sz="2400" dirty="0" smtClean="0"/>
              <a:t>naszej instytucji swoją siedzibę:</a:t>
            </a:r>
          </a:p>
          <a:p>
            <a:pPr algn="ctr">
              <a:buNone/>
            </a:pPr>
            <a:endParaRPr lang="pl-PL" dirty="0" smtClean="0"/>
          </a:p>
          <a:p>
            <a:r>
              <a:rPr lang="pl-PL" dirty="0"/>
              <a:t>Centrum Integracji Społecznej</a:t>
            </a:r>
          </a:p>
          <a:p>
            <a:r>
              <a:rPr lang="pl-PL" dirty="0" smtClean="0"/>
              <a:t>RKS </a:t>
            </a:r>
            <a:r>
              <a:rPr lang="pl-PL" dirty="0" err="1" smtClean="0"/>
              <a:t>Kross</a:t>
            </a:r>
            <a:r>
              <a:rPr lang="pl-PL" dirty="0" smtClean="0"/>
              <a:t> - Byczeń</a:t>
            </a:r>
          </a:p>
          <a:p>
            <a:r>
              <a:rPr lang="pl-PL" dirty="0" smtClean="0"/>
              <a:t>Gminne Koło Pszczelarzy </a:t>
            </a:r>
          </a:p>
          <a:p>
            <a:r>
              <a:rPr lang="pl-PL" dirty="0" smtClean="0"/>
              <a:t>Koło Łowieckie „Jeleń”</a:t>
            </a:r>
          </a:p>
          <a:p>
            <a:r>
              <a:rPr lang="pl-PL" dirty="0" smtClean="0"/>
              <a:t>Teatr Rodzice Dzieciom</a:t>
            </a:r>
          </a:p>
          <a:p>
            <a:r>
              <a:rPr lang="pl-PL" dirty="0" smtClean="0"/>
              <a:t>Psycholog terapii </a:t>
            </a:r>
            <a:r>
              <a:rPr lang="pl-PL" dirty="0"/>
              <a:t>d</a:t>
            </a:r>
            <a:r>
              <a:rPr lang="pl-PL" dirty="0" smtClean="0"/>
              <a:t>ziecięcej</a:t>
            </a:r>
          </a:p>
          <a:p>
            <a:r>
              <a:rPr lang="pl-PL" dirty="0" smtClean="0"/>
              <a:t>Klub AA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b="1" dirty="0" smtClean="0"/>
              <a:t>Współpraca ze szkołami </a:t>
            </a:r>
            <a:br>
              <a:rPr lang="pl-PL" sz="3600" b="1" dirty="0" smtClean="0"/>
            </a:br>
            <a:r>
              <a:rPr lang="pl-PL" sz="3600" b="1" dirty="0" smtClean="0"/>
              <a:t>i przedszkolami</a:t>
            </a:r>
            <a:endParaRPr lang="pl-PL" sz="36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988840"/>
            <a:ext cx="6347714" cy="3880773"/>
          </a:xfrm>
        </p:spPr>
        <p:txBody>
          <a:bodyPr>
            <a:normAutofit fontScale="55000" lnSpcReduction="20000"/>
          </a:bodyPr>
          <a:lstStyle/>
          <a:p>
            <a:pPr marL="114300" indent="0" algn="ctr">
              <a:buNone/>
            </a:pPr>
            <a:r>
              <a:rPr lang="pl-PL" sz="2500" dirty="0" smtClean="0"/>
              <a:t>W GCK także przedszkola i szkoły organizują swoje uroczystości, takie jak:</a:t>
            </a:r>
          </a:p>
          <a:p>
            <a:pPr algn="ctr"/>
            <a:r>
              <a:rPr lang="pl-PL" sz="2500" dirty="0" smtClean="0"/>
              <a:t>Dzień Babci i Dziadka</a:t>
            </a:r>
          </a:p>
          <a:p>
            <a:pPr algn="ctr"/>
            <a:r>
              <a:rPr lang="pl-PL" sz="2500" dirty="0" smtClean="0"/>
              <a:t>Pierwszy Dzień Wiosny</a:t>
            </a:r>
          </a:p>
          <a:p>
            <a:pPr algn="ctr"/>
            <a:r>
              <a:rPr lang="pl-PL" sz="2500" dirty="0" smtClean="0"/>
              <a:t>Dzień Mamy i Taty</a:t>
            </a:r>
          </a:p>
          <a:p>
            <a:pPr algn="ctr"/>
            <a:r>
              <a:rPr lang="pl-PL" sz="2500" dirty="0" smtClean="0"/>
              <a:t>Festiwal Piosenki Przedszkolnej</a:t>
            </a:r>
          </a:p>
          <a:p>
            <a:pPr algn="ctr"/>
            <a:r>
              <a:rPr lang="pl-PL" sz="2500" dirty="0" smtClean="0"/>
              <a:t>Konkurs recytatorski</a:t>
            </a:r>
          </a:p>
          <a:p>
            <a:pPr algn="ctr"/>
            <a:r>
              <a:rPr lang="pl-PL" sz="2500" dirty="0" smtClean="0"/>
              <a:t>Zabawy karnawałowe itp</a:t>
            </a:r>
            <a:r>
              <a:rPr lang="pl-PL" sz="2500" dirty="0" smtClean="0"/>
              <a:t>.</a:t>
            </a:r>
          </a:p>
          <a:p>
            <a:pPr algn="ctr"/>
            <a:r>
              <a:rPr lang="pl-PL" sz="2500" dirty="0" smtClean="0"/>
              <a:t>Pikniki i festyny szkolne</a:t>
            </a:r>
            <a:endParaRPr lang="pl-PL" sz="2500" dirty="0" smtClean="0"/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marL="114300" indent="0" algn="ctr">
              <a:buNone/>
            </a:pPr>
            <a:r>
              <a:rPr lang="pl-PL" sz="3200" dirty="0" smtClean="0"/>
              <a:t>Pracownicy GCK pomagają przy realizacji wyżej wymienionych imprez. Pomagają oni również przy nagłaśnianiu i prowadzeniu różnych wydarzeń w szkołach i przedszkolach.</a:t>
            </a:r>
          </a:p>
        </p:txBody>
      </p:sp>
    </p:spTree>
    <p:extLst>
      <p:ext uri="{BB962C8B-B14F-4D97-AF65-F5344CB8AC3E}">
        <p14:creationId xmlns:p14="http://schemas.microsoft.com/office/powerpoint/2010/main" val="388292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476672"/>
            <a:ext cx="7465640" cy="57081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3600" dirty="0" smtClean="0"/>
              <a:t>Na terenie Gminy Kamieniec Ząbkowickim działają dwa Kluby Seniora,                                                                       w Kamieńcu Ząbkowickim I oraz w Kamieńcu II.</a:t>
            </a:r>
          </a:p>
          <a:p>
            <a:pPr algn="ctr">
              <a:buNone/>
            </a:pPr>
            <a:r>
              <a:rPr lang="pl-PL" sz="3600" dirty="0" smtClean="0"/>
              <a:t>GCK organizuje zajęcia dla dorosłych zapraszając Panie do świetlicy Gminnego Centrum Kultury.</a:t>
            </a:r>
          </a:p>
          <a:p>
            <a:pPr algn="ctr">
              <a:buNone/>
            </a:pPr>
            <a:endParaRPr lang="pl-PL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Wnioski i dofinansowania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1628800"/>
            <a:ext cx="6347714" cy="3880773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2000" dirty="0" smtClean="0"/>
          </a:p>
          <a:p>
            <a:pPr algn="ctr">
              <a:buNone/>
            </a:pPr>
            <a:r>
              <a:rPr lang="pl-PL" sz="2000" dirty="0" smtClean="0"/>
              <a:t>Gminne Centrum Kultury </a:t>
            </a:r>
            <a:r>
              <a:rPr lang="pl-PL" sz="2000" dirty="0" smtClean="0"/>
              <a:t>złożyło i </a:t>
            </a:r>
            <a:r>
              <a:rPr lang="pl-PL" sz="2000" dirty="0" smtClean="0"/>
              <a:t>otrzymało dotację w ramach </a:t>
            </a:r>
            <a:r>
              <a:rPr lang="pl-PL" sz="2000" dirty="0" smtClean="0"/>
              <a:t>następujących projektów</a:t>
            </a:r>
            <a:r>
              <a:rPr lang="pl-PL" sz="2000" dirty="0" smtClean="0"/>
              <a:t>:</a:t>
            </a:r>
          </a:p>
          <a:p>
            <a:r>
              <a:rPr lang="pl-PL" sz="2000" dirty="0"/>
              <a:t>„Dobudowa tarasu do budynku Biblioteki oraz zagospodarowanie terenu z przystosowaniem dla osób </a:t>
            </a:r>
            <a:r>
              <a:rPr lang="pl-PL" sz="2000" dirty="0" smtClean="0"/>
              <a:t>niepełnosprawnych – wniosek zrealizowany</a:t>
            </a:r>
            <a:endParaRPr lang="pl-PL" sz="2000" dirty="0"/>
          </a:p>
          <a:p>
            <a:r>
              <a:rPr lang="pl-PL" sz="2000" dirty="0" smtClean="0"/>
              <a:t>„Partnerstwo dla książki” – wniosek na organizację zajęć wakacyjnych w bibliotece</a:t>
            </a:r>
          </a:p>
          <a:p>
            <a:r>
              <a:rPr lang="pl-PL" sz="2000" dirty="0" smtClean="0"/>
              <a:t>„Kraszewski 2017” dla bibliotek – wniosek o dofinansowanie zakupu komputerów dla biblioteki głównej, filii w Starczowie, Doboszowicach oraz            w Ożarach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7183760" cy="2089919"/>
          </a:xfrm>
        </p:spPr>
        <p:txBody>
          <a:bodyPr/>
          <a:lstStyle/>
          <a:p>
            <a:pPr algn="ctr"/>
            <a:r>
              <a:rPr lang="pl-PL" b="1" dirty="0" smtClean="0"/>
              <a:t>Działalność biblioteczna</a:t>
            </a:r>
            <a:endParaRPr lang="pl-PL" b="1" dirty="0"/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>
          <a:xfrm>
            <a:off x="900552" y="2420888"/>
            <a:ext cx="6461760" cy="10668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dirty="0" smtClean="0"/>
              <a:t>W Gminnym Centrum Kultury działa Biblioteka Gminna, która prężnie rozwija się zgodnie </a:t>
            </a:r>
          </a:p>
          <a:p>
            <a:pPr algn="ctr">
              <a:lnSpc>
                <a:spcPct val="150000"/>
              </a:lnSpc>
            </a:pPr>
            <a:r>
              <a:rPr lang="pl-PL" sz="3200" dirty="0" smtClean="0"/>
              <a:t>z założeniami programu BIBLIOTEKA+.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57972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Spełniamy życzenia naszych Czytelników: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539" y="2149040"/>
            <a:ext cx="2911955" cy="3881437"/>
          </a:xfrm>
        </p:spPr>
      </p:pic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265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0" y="620688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Prenumerujemy </a:t>
            </a:r>
            <a:br>
              <a:rPr lang="pl-PL" b="1" dirty="0" smtClean="0"/>
            </a:br>
            <a:r>
              <a:rPr lang="pl-PL" b="1" dirty="0" smtClean="0"/>
              <a:t>i udostępniamy około 20 czasopism</a:t>
            </a:r>
            <a:endParaRPr lang="pl-PL" b="1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67544" y="2276872"/>
            <a:ext cx="7344816" cy="316835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l-PL" sz="2400" dirty="0" smtClean="0"/>
              <a:t>Dzienniki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Lokalne tygodniki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Prasa kobieca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Czasopisma hobbystyczne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Pisma dla dzieci i młodzieży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57473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2"/>
            <a:ext cx="3340750" cy="594928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946" y="692696"/>
            <a:ext cx="3952300" cy="526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2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Wykupiony został dostęp do platformy LEGIMI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2060848"/>
            <a:ext cx="7427168" cy="45559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2400" dirty="0" smtClean="0"/>
              <a:t>Każdy nasz Czytelnik może korzystać ze zbiorów wirtualnej czytelni zawierającej najnowsze publikacje wydawnicze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Czytelnia dostępna całą dobę na laptopie, tablecie i smartfonie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Zapraszamy po odbiór kodów!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501" y="4797152"/>
            <a:ext cx="2771800" cy="167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Organizujemy spotkania autorskie</a:t>
            </a:r>
            <a:endParaRPr lang="pl-PL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627784" y="1930400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Bolesław Grabowski opowiadał o Japonii</a:t>
            </a:r>
            <a:endParaRPr lang="pl-PL" sz="2000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24944"/>
            <a:ext cx="3727597" cy="2795698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62" y="3237583"/>
            <a:ext cx="3552395" cy="2664296"/>
          </a:xfrm>
        </p:spPr>
      </p:pic>
    </p:spTree>
    <p:extLst>
      <p:ext uri="{BB962C8B-B14F-4D97-AF65-F5344CB8AC3E}">
        <p14:creationId xmlns:p14="http://schemas.microsoft.com/office/powerpoint/2010/main" val="405063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Laureatka nagrody Nike – Joanna Bator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083133"/>
            <a:ext cx="3675470" cy="2440511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036574"/>
            <a:ext cx="3377322" cy="2242541"/>
          </a:xfrm>
        </p:spPr>
      </p:pic>
    </p:spTree>
    <p:extLst>
      <p:ext uri="{BB962C8B-B14F-4D97-AF65-F5344CB8AC3E}">
        <p14:creationId xmlns:p14="http://schemas.microsoft.com/office/powerpoint/2010/main" val="379236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362631"/>
            <a:ext cx="6347713" cy="1320800"/>
          </a:xfrm>
        </p:spPr>
        <p:txBody>
          <a:bodyPr/>
          <a:lstStyle/>
          <a:p>
            <a:pPr algn="ctr"/>
            <a:r>
              <a:rPr lang="pl-PL" b="1" dirty="0" smtClean="0"/>
              <a:t>Światowy Dzień Książki 08.05.2017</a:t>
            </a:r>
            <a:endParaRPr lang="pl-PL" b="1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67544" y="1700808"/>
            <a:ext cx="7620000" cy="4800600"/>
          </a:xfrm>
        </p:spPr>
        <p:txBody>
          <a:bodyPr>
            <a:normAutofit lnSpcReduction="10000"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sz="2600" dirty="0" smtClean="0"/>
              <a:t>Z </a:t>
            </a:r>
            <a:r>
              <a:rPr lang="pl-PL" sz="2600" dirty="0"/>
              <a:t>okazji Światowego Dnia Książki, przypadającego na 23 kwietnia, specjalnie dla odwiedzających nas tego dnia Czytelników mieliśmy przygotowaną małą niespodziankę. W podziękowaniu za wspieranie rozwoju czytelnictwa w naszej gminie, </a:t>
            </a:r>
            <a:r>
              <a:rPr lang="pl-PL" sz="2600" dirty="0" smtClean="0"/>
              <a:t>każdy </a:t>
            </a:r>
            <a:r>
              <a:rPr lang="pl-PL" sz="2600" dirty="0"/>
              <a:t>z nich otrzymał czerwoną różę. Radość z upominku została uwieczniona na zdjęciach</a:t>
            </a:r>
            <a:r>
              <a:rPr lang="pl-PL" sz="2600" dirty="0" smtClean="0"/>
              <a:t>.</a:t>
            </a:r>
            <a:endParaRPr lang="pl-PL" sz="2600" dirty="0"/>
          </a:p>
        </p:txBody>
      </p:sp>
    </p:spTree>
    <p:extLst>
      <p:ext uri="{BB962C8B-B14F-4D97-AF65-F5344CB8AC3E}">
        <p14:creationId xmlns:p14="http://schemas.microsoft.com/office/powerpoint/2010/main" val="374465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04664"/>
            <a:ext cx="3348373" cy="2232248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996952"/>
            <a:ext cx="2679762" cy="357301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432" y="3501008"/>
            <a:ext cx="2160240" cy="288032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60648"/>
            <a:ext cx="2301720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7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1297" y="332656"/>
            <a:ext cx="634771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Udział w Powiatowym Dniu Bibliotekarza – kłodzkie koło Stowarzyszenia Bibliotekarzy Polskich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97" y="2748595"/>
            <a:ext cx="3087688" cy="2315766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564904"/>
            <a:ext cx="2749059" cy="3665413"/>
          </a:xfrm>
        </p:spPr>
      </p:pic>
    </p:spTree>
    <p:extLst>
      <p:ext uri="{BB962C8B-B14F-4D97-AF65-F5344CB8AC3E}">
        <p14:creationId xmlns:p14="http://schemas.microsoft.com/office/powerpoint/2010/main" val="34203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465640" cy="99412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dirty="0" smtClean="0"/>
              <a:t>Recenzje na portalu DOBA.PL</a:t>
            </a:r>
            <a:endParaRPr lang="pl-PL" sz="4400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22" y="2160588"/>
            <a:ext cx="2692043" cy="3881437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426" y="2160588"/>
            <a:ext cx="2425898" cy="3881437"/>
          </a:xfrm>
        </p:spPr>
      </p:pic>
      <p:sp>
        <p:nvSpPr>
          <p:cNvPr id="3" name="pole tekstowe 2"/>
          <p:cNvSpPr txBox="1"/>
          <p:nvPr/>
        </p:nvSpPr>
        <p:spPr>
          <a:xfrm>
            <a:off x="483920" y="119675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Badania wskazują, że 56% Polaków nie czyta książek. Aby zachęcić do czytania, nasza biblioteka cyklicznie recenzuje książki w sekcji „ZACZYTANI” na Doba.pl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437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97516" y="365766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dirty="0" smtClean="0"/>
              <a:t>Dołączamy do ogólnopolskich akcji</a:t>
            </a:r>
            <a:endParaRPr lang="pl-PL" sz="4400" b="1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316489" y="2350374"/>
            <a:ext cx="3657600" cy="639762"/>
          </a:xfrm>
        </p:spPr>
        <p:txBody>
          <a:bodyPr/>
          <a:lstStyle/>
          <a:p>
            <a:r>
              <a:rPr lang="pl-PL" dirty="0" smtClean="0"/>
              <a:t>Akcja „Żonkile”</a:t>
            </a:r>
          </a:p>
          <a:p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2"/>
          </p:nvPr>
        </p:nvSpPr>
        <p:spPr>
          <a:xfrm>
            <a:off x="3974089" y="2202202"/>
            <a:ext cx="3577208" cy="93610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000" b="1" dirty="0" smtClean="0"/>
              <a:t>Dyskusyjny Klub Książki </a:t>
            </a:r>
            <a:r>
              <a:rPr lang="pl-PL" sz="2000" dirty="0" smtClean="0"/>
              <a:t>dla dzieci</a:t>
            </a:r>
          </a:p>
        </p:txBody>
      </p:sp>
      <p:pic>
        <p:nvPicPr>
          <p:cNvPr id="5123" name="Picture 3" descr="F:\Biblioteczne\DKK\logo_dkk_du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4103" y="3717032"/>
            <a:ext cx="3793747" cy="496069"/>
          </a:xfrm>
          <a:prstGeom prst="rect">
            <a:avLst/>
          </a:prstGeom>
          <a:noFill/>
        </p:spPr>
      </p:pic>
      <p:pic>
        <p:nvPicPr>
          <p:cNvPr id="5124" name="Picture 4" descr="C:\Users\User\Desktop\indek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996952"/>
            <a:ext cx="3138054" cy="2088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098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800" b="1" dirty="0" smtClean="0"/>
              <a:t/>
            </a:r>
            <a:br>
              <a:rPr lang="pl-PL" sz="4800" b="1" dirty="0" smtClean="0"/>
            </a:br>
            <a:r>
              <a:rPr lang="pl-PL" sz="4800" b="1" dirty="0" smtClean="0"/>
              <a:t>„</a:t>
            </a:r>
            <a:r>
              <a:rPr lang="pl-PL" sz="4800" b="1" dirty="0"/>
              <a:t>Z książką na walizkach</a:t>
            </a:r>
            <a:r>
              <a:rPr lang="pl-PL" sz="4800" b="1" dirty="0" smtClean="0"/>
              <a:t>”</a:t>
            </a:r>
            <a:r>
              <a:rPr lang="pl-PL" sz="4800" dirty="0"/>
              <a:t/>
            </a:r>
            <a:br>
              <a:rPr lang="pl-PL" sz="4800" dirty="0"/>
            </a:b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1187624" y="2708920"/>
            <a:ext cx="6120680" cy="2856384"/>
          </a:xfrm>
        </p:spPr>
        <p:txBody>
          <a:bodyPr>
            <a:normAutofit/>
          </a:bodyPr>
          <a:lstStyle/>
          <a:p>
            <a:r>
              <a:rPr lang="pl-PL" sz="2800" dirty="0" smtClean="0"/>
              <a:t>przy współpracy z Dolnośląską Biblioteką Publiczną organizujemy spotkanie autorskie z popularną pisarką książek dla dzieci i młodzieży</a:t>
            </a:r>
            <a:endParaRPr lang="pl-PL" sz="28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0" y="1412875"/>
            <a:ext cx="3600450" cy="1152525"/>
          </a:xfrm>
        </p:spPr>
        <p:txBody>
          <a:bodyPr>
            <a:normAutofit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423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„Z książką na walizkach</a:t>
            </a:r>
            <a:r>
              <a:rPr lang="pl-PL" b="1" dirty="0" smtClean="0"/>
              <a:t>” </a:t>
            </a:r>
            <a:r>
              <a:rPr lang="pl-PL" b="1" dirty="0" smtClean="0"/>
              <a:t>– spotkanie z Agnieszką Tyszka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78" y="2132856"/>
            <a:ext cx="2911077" cy="3881437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92896"/>
            <a:ext cx="4091946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13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08520" y="1052736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Organizacja ruchu turystycznego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2420888"/>
            <a:ext cx="7571184" cy="2476872"/>
          </a:xfrm>
        </p:spPr>
        <p:txBody>
          <a:bodyPr>
            <a:normAutofit fontScale="85000" lnSpcReduction="10000"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sz="2800" dirty="0" smtClean="0"/>
              <a:t>Do zadań pracowników Gminnego Centrum Kultury należy również obsługa ruchu turystycznego po Kompleksie Pałacowo – Parkowym, obsługa Punktu Informacji Turystycznej oraz kawiarni.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0403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Pałac Marianny Orańskiej</a:t>
            </a:r>
            <a:endParaRPr lang="pl-PL" b="1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2587625" cy="3881437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412776"/>
            <a:ext cx="4053170" cy="2701453"/>
          </a:xfr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365104"/>
            <a:ext cx="3347864" cy="223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5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Kawiarnia</a:t>
            </a:r>
            <a:endParaRPr lang="pl-PL" b="1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48321"/>
            <a:ext cx="2586992" cy="3881437"/>
          </a:xfrm>
        </p:spPr>
      </p:pic>
      <p:pic>
        <p:nvPicPr>
          <p:cNvPr id="3" name="Symbol zastępczy zawartości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389919"/>
            <a:ext cx="3840427" cy="2880320"/>
          </a:xfrm>
        </p:spPr>
      </p:pic>
    </p:spTree>
    <p:extLst>
      <p:ext uri="{BB962C8B-B14F-4D97-AF65-F5344CB8AC3E}">
        <p14:creationId xmlns:p14="http://schemas.microsoft.com/office/powerpoint/2010/main" val="146217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26135" y="235992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dirty="0" smtClean="0"/>
              <a:t>Punkt Informacji Turystycznej</a:t>
            </a:r>
            <a:endParaRPr lang="pl-PL" sz="4400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3171788" cy="4760657"/>
          </a:xfrm>
        </p:spPr>
      </p:pic>
      <p:pic>
        <p:nvPicPr>
          <p:cNvPr id="1026" name="Picture 2" descr="E:\DCIM\100MEDIA\IMG_07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492896"/>
            <a:ext cx="3480387" cy="26102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350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Co przed nami?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64029" y="1930400"/>
            <a:ext cx="3088109" cy="3880772"/>
          </a:xfrm>
        </p:spPr>
        <p:txBody>
          <a:bodyPr>
            <a:normAutofit fontScale="92500" lnSpcReduction="10000"/>
          </a:bodyPr>
          <a:lstStyle/>
          <a:p>
            <a:endParaRPr lang="pl-PL" dirty="0" smtClean="0"/>
          </a:p>
          <a:p>
            <a:r>
              <a:rPr lang="pl-PL" dirty="0" smtClean="0"/>
              <a:t>Noc Bibliotek – 9.06.2017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 smtClean="0"/>
              <a:t>Organizacja letniego wypoczynku dla dzieci i młodzieży</a:t>
            </a:r>
          </a:p>
          <a:p>
            <a:pPr marL="114300" indent="0">
              <a:buNone/>
            </a:pPr>
            <a:endParaRPr lang="pl-PL" dirty="0" smtClean="0"/>
          </a:p>
          <a:p>
            <a:r>
              <a:rPr lang="pl-PL" dirty="0" smtClean="0"/>
              <a:t>Realizacja wniosków i dofinansowań</a:t>
            </a:r>
          </a:p>
          <a:p>
            <a:r>
              <a:rPr lang="pl-PL" dirty="0" smtClean="0"/>
              <a:t>Organizacja I Biegu Szlakiem Marianny Orańskiej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067944" y="2132856"/>
            <a:ext cx="3088110" cy="3880773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Dożynki Gminne</a:t>
            </a:r>
          </a:p>
          <a:p>
            <a:endParaRPr lang="pl-PL" dirty="0" smtClean="0"/>
          </a:p>
          <a:p>
            <a:r>
              <a:rPr lang="pl-PL" dirty="0" smtClean="0"/>
              <a:t>Dożynki Wiejskie w sołectwach naszej Gminy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Pożegnanie Lata </a:t>
            </a:r>
            <a:r>
              <a:rPr lang="pl-PL" dirty="0" smtClean="0"/>
              <a:t>z Marianną Orańską</a:t>
            </a:r>
            <a:endParaRPr lang="pl-PL" dirty="0"/>
          </a:p>
          <a:p>
            <a:r>
              <a:rPr lang="pl-PL" dirty="0" smtClean="0"/>
              <a:t>Piknik z okazji 100–</a:t>
            </a:r>
            <a:r>
              <a:rPr lang="pl-PL" dirty="0" err="1" smtClean="0"/>
              <a:t>lecia</a:t>
            </a:r>
            <a:r>
              <a:rPr lang="pl-PL" dirty="0" smtClean="0"/>
              <a:t> Stowarzyszenia Bibliotekarzy Polskich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3930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539552" y="573204"/>
            <a:ext cx="7537648" cy="1282154"/>
          </a:xfrm>
        </p:spPr>
        <p:txBody>
          <a:bodyPr>
            <a:normAutofit/>
          </a:bodyPr>
          <a:lstStyle/>
          <a:p>
            <a:pPr algn="ctr"/>
            <a:r>
              <a:rPr lang="pl-PL" b="1" dirty="0"/>
              <a:t>Noc </a:t>
            </a:r>
            <a:r>
              <a:rPr lang="pl-PL" b="1" dirty="0" smtClean="0"/>
              <a:t>Bibliotek </a:t>
            </a:r>
            <a:br>
              <a:rPr lang="pl-PL" b="1" dirty="0" smtClean="0"/>
            </a:br>
            <a:endParaRPr lang="pl-PL" sz="2800" b="1" dirty="0"/>
          </a:p>
        </p:txBody>
      </p:sp>
      <p:pic>
        <p:nvPicPr>
          <p:cNvPr id="9" name="Picture 2" descr="F:\Biblioteczne\Noc Bibliotek 2016\LOGO_fioletowa_wersja_kwadrat_i_poziom-2016-04-30\LOGO_fioletowa wersja_kwadrat i poziom\NB_LOGO_kolo_20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88640"/>
            <a:ext cx="1533235" cy="1533235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539552" y="1988840"/>
            <a:ext cx="756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W programie odbyły się min.: </a:t>
            </a:r>
          </a:p>
          <a:p>
            <a:r>
              <a:rPr lang="pl-PL" sz="2000" dirty="0" smtClean="0"/>
              <a:t>- koncert poezji śpiewanej duetu „Ponad chmurami”</a:t>
            </a:r>
          </a:p>
          <a:p>
            <a:r>
              <a:rPr lang="pl-PL" sz="2000" dirty="0" smtClean="0"/>
              <a:t>- Zajęcia literackie dla dzieci, wspólne czytanie, loteria fantowa, spotkanie DKK dla dzieci</a:t>
            </a:r>
            <a:endParaRPr lang="pl-PL" sz="2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90" y="3429000"/>
            <a:ext cx="3491880" cy="261891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394870"/>
            <a:ext cx="3528065" cy="264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9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4181" y="332656"/>
            <a:ext cx="6347714" cy="1320800"/>
          </a:xfrm>
        </p:spPr>
        <p:txBody>
          <a:bodyPr/>
          <a:lstStyle/>
          <a:p>
            <a:pPr algn="ctr"/>
            <a:r>
              <a:rPr lang="pl-PL" dirty="0" smtClean="0"/>
              <a:t>Pożegnanie Lata z Marianną Orańską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3087688" cy="2050862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038" y="1851355"/>
            <a:ext cx="3089275" cy="2062062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464" y="4149080"/>
            <a:ext cx="3353147" cy="223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4805" y="300701"/>
            <a:ext cx="6347714" cy="1320800"/>
          </a:xfrm>
        </p:spPr>
        <p:txBody>
          <a:bodyPr/>
          <a:lstStyle/>
          <a:p>
            <a:pPr algn="ctr"/>
            <a:r>
              <a:rPr lang="pl-PL" dirty="0" smtClean="0"/>
              <a:t>Dożynki Gminne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50963"/>
            <a:ext cx="2804160" cy="1871472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298" y="1420296"/>
            <a:ext cx="2804160" cy="1871472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20296"/>
            <a:ext cx="2804160" cy="187147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20808" y="1904946"/>
            <a:ext cx="2804160" cy="1871472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298" y="3750963"/>
            <a:ext cx="2804160" cy="187147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596" y="4686699"/>
            <a:ext cx="2500584" cy="166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8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4624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7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b="1" dirty="0" smtClean="0"/>
              <a:t>Wakacje 2017</a:t>
            </a:r>
            <a:endParaRPr lang="pl-PL" sz="5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Wycieczki, rajdy piesze po terenie Gminy</a:t>
            </a:r>
          </a:p>
          <a:p>
            <a:endParaRPr lang="pl-PL" sz="2000" dirty="0"/>
          </a:p>
          <a:p>
            <a:r>
              <a:rPr lang="pl-PL" sz="2000" dirty="0" smtClean="0"/>
              <a:t>Jura Park Krasiejów</a:t>
            </a:r>
            <a:endParaRPr lang="pl-PL" sz="20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923928" y="1988840"/>
            <a:ext cx="3657600" cy="4590288"/>
          </a:xfrm>
        </p:spPr>
        <p:txBody>
          <a:bodyPr>
            <a:normAutofit/>
          </a:bodyPr>
          <a:lstStyle/>
          <a:p>
            <a:r>
              <a:rPr lang="pl-PL" sz="2000" dirty="0" smtClean="0"/>
              <a:t>Ognisko, bieg rodzinny</a:t>
            </a:r>
          </a:p>
          <a:p>
            <a:pPr marL="114300" indent="0">
              <a:buNone/>
            </a:pPr>
            <a:endParaRPr lang="pl-PL" sz="2000" dirty="0"/>
          </a:p>
          <a:p>
            <a:endParaRPr lang="pl-PL" sz="2000" dirty="0" smtClean="0"/>
          </a:p>
          <a:p>
            <a:r>
              <a:rPr lang="pl-PL" sz="2000" dirty="0" smtClean="0"/>
              <a:t>Muzeum Gazownictwa w Paczkowie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24711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Wakacje 2017</a:t>
            </a:r>
            <a:endParaRPr lang="pl-PL" b="1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Zajęcia w Gminnym Centrum Kultury</a:t>
            </a:r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>
          <a:xfrm>
            <a:off x="326135" y="2906712"/>
            <a:ext cx="3657600" cy="3951288"/>
          </a:xfrm>
        </p:spPr>
        <p:txBody>
          <a:bodyPr/>
          <a:lstStyle/>
          <a:p>
            <a:r>
              <a:rPr lang="pl-PL" dirty="0" smtClean="0"/>
              <a:t>Zajęcia kulinarne</a:t>
            </a:r>
          </a:p>
          <a:p>
            <a:r>
              <a:rPr lang="pl-PL" dirty="0" smtClean="0"/>
              <a:t>Zajęcia literackie</a:t>
            </a:r>
          </a:p>
          <a:p>
            <a:r>
              <a:rPr lang="pl-PL" dirty="0" smtClean="0"/>
              <a:t>Zajęcia plastyczne</a:t>
            </a:r>
          </a:p>
          <a:p>
            <a:r>
              <a:rPr lang="pl-PL" dirty="0" smtClean="0"/>
              <a:t>Zajęcia sportowe</a:t>
            </a:r>
          </a:p>
          <a:p>
            <a:r>
              <a:rPr lang="pl-PL" dirty="0" smtClean="0"/>
              <a:t>Komputerowy zawrót głowy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 smtClean="0"/>
              <a:t>GCK w czasie wakacji czynne od 8:00 do 20:00</a:t>
            </a:r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4"/>
          </p:nvPr>
        </p:nvSpPr>
        <p:spPr>
          <a:xfrm>
            <a:off x="4139952" y="2906712"/>
            <a:ext cx="3657600" cy="3951288"/>
          </a:xfrm>
        </p:spPr>
        <p:txBody>
          <a:bodyPr/>
          <a:lstStyle/>
          <a:p>
            <a:r>
              <a:rPr lang="pl-PL" dirty="0" smtClean="0"/>
              <a:t>Dyskoteki</a:t>
            </a:r>
          </a:p>
          <a:p>
            <a:r>
              <a:rPr lang="pl-PL" dirty="0" smtClean="0"/>
              <a:t>Domowe kino, poranki </a:t>
            </a:r>
            <a:r>
              <a:rPr lang="pl-PL" dirty="0" smtClean="0"/>
              <a:t>i wieczory filmowe</a:t>
            </a:r>
            <a:r>
              <a:rPr lang="pl-PL" dirty="0" smtClean="0"/>
              <a:t>, projekcje w </a:t>
            </a:r>
            <a:r>
              <a:rPr lang="pl-PL" dirty="0"/>
              <a:t>s</a:t>
            </a:r>
            <a:r>
              <a:rPr lang="pl-PL" dirty="0" smtClean="0"/>
              <a:t>ali widowiskowej </a:t>
            </a:r>
          </a:p>
          <a:p>
            <a:r>
              <a:rPr lang="pl-PL" dirty="0" smtClean="0"/>
              <a:t>Zajęcia przyrodnicze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188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6347713" cy="1320800"/>
          </a:xfrm>
        </p:spPr>
        <p:txBody>
          <a:bodyPr/>
          <a:lstStyle/>
          <a:p>
            <a:pPr algn="ctr"/>
            <a:r>
              <a:rPr lang="pl-PL" dirty="0" smtClean="0"/>
              <a:t>Zajęcia </a:t>
            </a:r>
            <a:r>
              <a:rPr lang="pl-PL" dirty="0" smtClean="0"/>
              <a:t>przyrodnicze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365104"/>
            <a:ext cx="3059699" cy="2039301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24744"/>
            <a:ext cx="4426909" cy="295055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262" y="4365104"/>
            <a:ext cx="2843808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1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Festiwal </a:t>
            </a:r>
            <a:r>
              <a:rPr lang="pl-PL" b="1" i="1" dirty="0" smtClean="0"/>
              <a:t>MEZALIANS</a:t>
            </a:r>
            <a:endParaRPr lang="pl-PL" b="1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108520" y="1484784"/>
            <a:ext cx="7620000" cy="4800600"/>
          </a:xfrm>
        </p:spPr>
        <p:txBody>
          <a:bodyPr>
            <a:norm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dirty="0" smtClean="0"/>
              <a:t>Gminne Centrum Kultury było głównym koordynatorem wydarzeń związanych z organizacją sierpniowego Festiwalu. Warto przypomnieć o tym szczególnym wydarzeniu, które odbyło się w sierpniu 2016 roku.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996952"/>
            <a:ext cx="5148064" cy="343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Przygotowania do festiwalu</a:t>
            </a:r>
            <a:endParaRPr lang="pl-PL" b="1" dirty="0"/>
          </a:p>
        </p:txBody>
      </p:sp>
      <p:pic>
        <p:nvPicPr>
          <p:cNvPr id="4" name="Obraz 3" descr="IMG_92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268759"/>
            <a:ext cx="3636912" cy="2208245"/>
          </a:xfrm>
          <a:prstGeom prst="rect">
            <a:avLst/>
          </a:prstGeom>
        </p:spPr>
      </p:pic>
      <p:pic>
        <p:nvPicPr>
          <p:cNvPr id="3074" name="Picture 2" descr="F:\13007219_1734743316806381_280980803430552231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268761"/>
            <a:ext cx="3888432" cy="4968552"/>
          </a:xfrm>
          <a:prstGeom prst="rect">
            <a:avLst/>
          </a:prstGeom>
          <a:noFill/>
        </p:spPr>
      </p:pic>
      <p:pic>
        <p:nvPicPr>
          <p:cNvPr id="3075" name="Picture 3" descr="F:\13268459_614481722054425_2545343759840283880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789040"/>
            <a:ext cx="3707904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998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/>
              <a:t>Festiwal teatralny MEZALIANS</a:t>
            </a:r>
            <a:endParaRPr lang="pl-PL" sz="4000" b="1" dirty="0"/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068960"/>
            <a:ext cx="4102855" cy="2734137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132856"/>
            <a:ext cx="3778247" cy="2517818"/>
          </a:xfrm>
        </p:spPr>
      </p:pic>
    </p:spTree>
    <p:extLst>
      <p:ext uri="{BB962C8B-B14F-4D97-AF65-F5344CB8AC3E}">
        <p14:creationId xmlns:p14="http://schemas.microsoft.com/office/powerpoint/2010/main" val="358112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2176"/>
            <a:ext cx="4032448" cy="302433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85661"/>
            <a:ext cx="5854334" cy="328743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548680"/>
            <a:ext cx="4187297" cy="23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0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-171400"/>
            <a:ext cx="7609656" cy="5780112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dirty="0" smtClean="0"/>
              <a:t>Korzystając z okazji chciałabym podziękować za współpracę Dyrektorom Szkół, Przedszkoli, Zakładów Pracy, </a:t>
            </a:r>
            <a:r>
              <a:rPr lang="pl-PL" sz="2400" dirty="0" smtClean="0"/>
              <a:t>Sołtysom, jednostkom Ochotniczej Straży Pożarnej </a:t>
            </a:r>
            <a:r>
              <a:rPr lang="pl-PL" sz="2400" dirty="0" smtClean="0"/>
              <a:t>i wszystkim organizacjom społecznym.</a:t>
            </a:r>
          </a:p>
          <a:p>
            <a:pPr algn="ctr">
              <a:buNone/>
            </a:pPr>
            <a:r>
              <a:rPr lang="pl-PL" sz="2400" dirty="0" smtClean="0"/>
              <a:t>Na zakończenie pragnę podziękować Wójtowi Gminy  oraz Radnym Rady </a:t>
            </a:r>
            <a:r>
              <a:rPr lang="pl-PL" sz="2400" dirty="0" smtClean="0"/>
              <a:t>Gminy, </a:t>
            </a:r>
            <a:r>
              <a:rPr lang="pl-PL" sz="2400" dirty="0" smtClean="0"/>
              <a:t>za okazywaną pomoc przy realizacji zadań</a:t>
            </a:r>
            <a:r>
              <a:rPr lang="pl-PL" sz="2400" dirty="0" smtClean="0"/>
              <a:t>.</a:t>
            </a:r>
            <a:endParaRPr lang="pl-PL" sz="2400" dirty="0" smtClean="0"/>
          </a:p>
          <a:p>
            <a:pPr algn="ctr">
              <a:buNone/>
            </a:pPr>
            <a:r>
              <a:rPr lang="pl-PL" sz="2400" dirty="0" smtClean="0"/>
              <a:t>W dniu wczorajszym obchodziliśmy Dzień Działacza Kultury. </a:t>
            </a:r>
            <a:r>
              <a:rPr lang="pl-PL" sz="2400" dirty="0"/>
              <a:t>Z</a:t>
            </a:r>
            <a:r>
              <a:rPr lang="pl-PL" sz="2400" dirty="0" smtClean="0"/>
              <a:t> tej okazji pragnę podziękować wszystkim pracownikom GCK, życząc sukcesów w pracy zawodowej oraz wszelkiej pomyślności w życiu osobistym.</a:t>
            </a:r>
          </a:p>
          <a:p>
            <a:pPr algn="ctr">
              <a:buNone/>
            </a:pPr>
            <a:r>
              <a:rPr lang="pl-PL" sz="2400" dirty="0" smtClean="0"/>
              <a:t>Jeszcze raz dziękuję wszystkim za pomoc przy realizacji wspólnych przedsięwzięć.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59339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1324</TotalTime>
  <Words>1202</Words>
  <Application>Microsoft Office PowerPoint</Application>
  <PresentationFormat>Pokaz na ekranie (4:3)</PresentationFormat>
  <Paragraphs>204</Paragraphs>
  <Slides>79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79</vt:i4>
      </vt:variant>
    </vt:vector>
  </HeadingPairs>
  <TitlesOfParts>
    <vt:vector size="84" baseType="lpstr">
      <vt:lpstr>Arial</vt:lpstr>
      <vt:lpstr>Calibri</vt:lpstr>
      <vt:lpstr>Trebuchet MS</vt:lpstr>
      <vt:lpstr>Wingdings 3</vt:lpstr>
      <vt:lpstr>Faseta</vt:lpstr>
      <vt:lpstr>                SESJA RADY GMINY 30.05.2017</vt:lpstr>
      <vt:lpstr>Głównym zadaniem Gminnego Centrum Kultury jest działalność kulturalna, biblioteczna  i organizacja ruchu turystycznego po Zespole Pałacowo – Parkowym   . </vt:lpstr>
      <vt:lpstr>Zajęcia dla dorosłych</vt:lpstr>
      <vt:lpstr>Warsztaty plastyczno - techniczne </vt:lpstr>
      <vt:lpstr>Warsztaty plastyczno-techniczne</vt:lpstr>
      <vt:lpstr>Warsztaty plastyczno-techniczne dla dzieci</vt:lpstr>
      <vt:lpstr>Zajęcia taneczne </vt:lpstr>
      <vt:lpstr>Warsztaty naukowe  „MINI NAUKOWIEC” </vt:lpstr>
      <vt:lpstr>    ZUMBA KIDS</vt:lpstr>
      <vt:lpstr>Kurs języka angielskiego dla dorosłych</vt:lpstr>
      <vt:lpstr>Warsztaty twórcze dla dorosłych</vt:lpstr>
      <vt:lpstr>Warsztaty twórcze c.d.</vt:lpstr>
      <vt:lpstr>Zajęcia Hatha Joga</vt:lpstr>
      <vt:lpstr>Fitness na trampolinach</vt:lpstr>
      <vt:lpstr>ZUMBA</vt:lpstr>
      <vt:lpstr>Gminne Centrum Kultury jest głównym organizatorem imprez przygotowywanych w naszej Gminie.</vt:lpstr>
      <vt:lpstr>Finał Wielkiej Orkiestry Świątecznej Pomocy – zebrano 11,488,03zł</vt:lpstr>
      <vt:lpstr>Recital gitarowy Lucyny Gawlik</vt:lpstr>
      <vt:lpstr>FERIE ZIMOWE 2017</vt:lpstr>
      <vt:lpstr>W czasie ferii odbyły się:</vt:lpstr>
      <vt:lpstr>Wycieczka do kina:</vt:lpstr>
      <vt:lpstr>Wycieczka na kręgle</vt:lpstr>
      <vt:lpstr>Spektakl „Misio Tulisio”</vt:lpstr>
      <vt:lpstr>Zimowe ognisko przy Domu Rządcy</vt:lpstr>
      <vt:lpstr>Zwiedzanie jednostki OSP</vt:lpstr>
      <vt:lpstr>Zajęcia z tańca nowoczesnego</vt:lpstr>
      <vt:lpstr>Dzieci zabawiał klaun RUFI RAFI</vt:lpstr>
      <vt:lpstr>Odbyły się zajęcia z samoobrony</vt:lpstr>
      <vt:lpstr>Bieg Tropem Wilczym</vt:lpstr>
      <vt:lpstr>W GCK odbyły się gminne eliminacje Dolnośląskiego Konkursu Recytatorskiego "Pegazik".</vt:lpstr>
      <vt:lpstr>Na pierwszych trzech miejscach uplasowały się: Aleksandra Janik, Joanna Wydra oraz Hanna Stuglik. </vt:lpstr>
      <vt:lpstr>Gminny Dzień Kobiet</vt:lpstr>
      <vt:lpstr>Uroczyste spotkanie z okazji Dnia Kobiet</vt:lpstr>
      <vt:lpstr>Koncert Chóru „Harmonia – Sygnał” 22.04.2017</vt:lpstr>
      <vt:lpstr>Święto 3 Maja</vt:lpstr>
      <vt:lpstr>Święto Tulipanów 2017</vt:lpstr>
      <vt:lpstr>Prezentacja programu PowerPoint</vt:lpstr>
      <vt:lpstr>Święto Tulipanów</vt:lpstr>
      <vt:lpstr>Święto Tulipanów</vt:lpstr>
      <vt:lpstr>Święto Tulipanów</vt:lpstr>
      <vt:lpstr>Święto Tulipanów</vt:lpstr>
      <vt:lpstr>Święto Tulipanów</vt:lpstr>
      <vt:lpstr>Współpraca z sołectwami                     i innymi organizacjami</vt:lpstr>
      <vt:lpstr>Prezentacja programu PowerPoint</vt:lpstr>
      <vt:lpstr>GCK jako centrum spotkań</vt:lpstr>
      <vt:lpstr>Współpraca ze szkołami  i przedszkolami</vt:lpstr>
      <vt:lpstr>Prezentacja programu PowerPoint</vt:lpstr>
      <vt:lpstr>Wnioski i dofinansowania</vt:lpstr>
      <vt:lpstr>Działalność biblioteczna</vt:lpstr>
      <vt:lpstr>Spełniamy życzenia naszych Czytelników:</vt:lpstr>
      <vt:lpstr>Prenumerujemy  i udostępniamy około 20 czasopism</vt:lpstr>
      <vt:lpstr>Prezentacja programu PowerPoint</vt:lpstr>
      <vt:lpstr>Wykupiony został dostęp do platformy LEGIMI</vt:lpstr>
      <vt:lpstr>Organizujemy spotkania autorskie</vt:lpstr>
      <vt:lpstr>Laureatka nagrody Nike – Joanna Bator</vt:lpstr>
      <vt:lpstr>Światowy Dzień Książki 08.05.2017</vt:lpstr>
      <vt:lpstr>Prezentacja programu PowerPoint</vt:lpstr>
      <vt:lpstr>Udział w Powiatowym Dniu Bibliotekarza – kłodzkie koło Stowarzyszenia Bibliotekarzy Polskich</vt:lpstr>
      <vt:lpstr>Recenzje na portalu DOBA.PL</vt:lpstr>
      <vt:lpstr>Dołączamy do ogólnopolskich akcji</vt:lpstr>
      <vt:lpstr> „Z książką na walizkach” </vt:lpstr>
      <vt:lpstr>„Z książką na walizkach” – spotkanie z Agnieszką Tyszka</vt:lpstr>
      <vt:lpstr>Organizacja ruchu turystycznego</vt:lpstr>
      <vt:lpstr>Pałac Marianny Orańskiej</vt:lpstr>
      <vt:lpstr>Kawiarnia</vt:lpstr>
      <vt:lpstr>Punkt Informacji Turystycznej</vt:lpstr>
      <vt:lpstr>Co przed nami?</vt:lpstr>
      <vt:lpstr>Noc Bibliotek  </vt:lpstr>
      <vt:lpstr>Pożegnanie Lata z Marianną Orańską</vt:lpstr>
      <vt:lpstr>Dożynki Gminne</vt:lpstr>
      <vt:lpstr>Prezentacja programu PowerPoint</vt:lpstr>
      <vt:lpstr>Wakacje 2017</vt:lpstr>
      <vt:lpstr>Wakacje 2017</vt:lpstr>
      <vt:lpstr>Zajęcia przyrodnicze</vt:lpstr>
      <vt:lpstr>Festiwal MEZALIANS</vt:lpstr>
      <vt:lpstr>Przygotowania do festiwalu</vt:lpstr>
      <vt:lpstr>Festiwal teatralny MEZALIANS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SESJA RADY GMINY 30.05.2016</dc:title>
  <dc:creator>User</dc:creator>
  <cp:lastModifiedBy>Natalia</cp:lastModifiedBy>
  <cp:revision>197</cp:revision>
  <dcterms:created xsi:type="dcterms:W3CDTF">2016-05-25T13:28:01Z</dcterms:created>
  <dcterms:modified xsi:type="dcterms:W3CDTF">2017-05-30T07:00:34Z</dcterms:modified>
</cp:coreProperties>
</file>