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1"/>
  </p:notesMasterIdLst>
  <p:sldIdLst>
    <p:sldId id="256" r:id="rId2"/>
    <p:sldId id="257" r:id="rId3"/>
    <p:sldId id="262" r:id="rId4"/>
    <p:sldId id="258" r:id="rId5"/>
    <p:sldId id="263" r:id="rId6"/>
    <p:sldId id="264" r:id="rId7"/>
    <p:sldId id="259" r:id="rId8"/>
    <p:sldId id="260" r:id="rId9"/>
    <p:sldId id="261" r:id="rId10"/>
    <p:sldId id="265" r:id="rId11"/>
    <p:sldId id="266" r:id="rId12"/>
    <p:sldId id="327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26" r:id="rId31"/>
    <p:sldId id="285" r:id="rId32"/>
    <p:sldId id="302" r:id="rId33"/>
    <p:sldId id="286" r:id="rId34"/>
    <p:sldId id="287" r:id="rId35"/>
    <p:sldId id="325" r:id="rId36"/>
    <p:sldId id="303" r:id="rId37"/>
    <p:sldId id="323" r:id="rId38"/>
    <p:sldId id="324" r:id="rId39"/>
    <p:sldId id="304" r:id="rId40"/>
    <p:sldId id="328" r:id="rId41"/>
    <p:sldId id="330" r:id="rId42"/>
    <p:sldId id="336" r:id="rId43"/>
    <p:sldId id="331" r:id="rId44"/>
    <p:sldId id="329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5" r:id="rId60"/>
    <p:sldId id="306" r:id="rId61"/>
    <p:sldId id="307" r:id="rId62"/>
    <p:sldId id="308" r:id="rId63"/>
    <p:sldId id="309" r:id="rId64"/>
    <p:sldId id="333" r:id="rId65"/>
    <p:sldId id="332" r:id="rId66"/>
    <p:sldId id="312" r:id="rId67"/>
    <p:sldId id="313" r:id="rId68"/>
    <p:sldId id="311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34" r:id="rId78"/>
    <p:sldId id="335" r:id="rId79"/>
    <p:sldId id="322" r:id="rId80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2" autoAdjust="0"/>
    <p:restoredTop sz="94563" autoAdjust="0"/>
  </p:normalViewPr>
  <p:slideViewPr>
    <p:cSldViewPr>
      <p:cViewPr>
        <p:scale>
          <a:sx n="50" d="100"/>
          <a:sy n="50" d="100"/>
        </p:scale>
        <p:origin x="-1229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" y="53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FFC4A-28EC-4F55-AA8D-8C579AD38330}" type="datetimeFigureOut">
              <a:rPr lang="pl-PL" smtClean="0"/>
              <a:pPr/>
              <a:t>2016-05-30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E0D21-070C-4136-B23C-43D1FE9D935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447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E0D21-070C-4136-B23C-43D1FE9D9351}" type="slidenum">
              <a:rPr lang="pl-PL" smtClean="0"/>
              <a:pPr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447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012EC9D-B45A-4C30-923E-C25C3E02E7CD}" type="datetimeFigureOut">
              <a:rPr lang="pl-PL" smtClean="0"/>
              <a:pPr/>
              <a:t>2016-05-30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632848" cy="2161927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 SESJA RADY GMINY 30.05.2016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544" y="5013176"/>
            <a:ext cx="7848872" cy="1368152"/>
          </a:xfrm>
        </p:spPr>
        <p:txBody>
          <a:bodyPr>
            <a:noAutofit/>
          </a:bodyPr>
          <a:lstStyle/>
          <a:p>
            <a:pPr algn="ctr"/>
            <a:endParaRPr lang="pl-PL" sz="2800" dirty="0" smtClean="0"/>
          </a:p>
          <a:p>
            <a:pPr algn="ctr"/>
            <a:r>
              <a:rPr lang="pl-PL" sz="2800" dirty="0" smtClean="0"/>
              <a:t>DZIAŁALNOŚĆ KULTURALNA NA TERENIE GMINY, WYPOCZYNEK LETNI DZIECI I MŁODZIEŻY</a:t>
            </a:r>
          </a:p>
          <a:p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420888"/>
            <a:ext cx="3022098" cy="2987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Głównym </a:t>
            </a:r>
            <a:r>
              <a:rPr lang="pl-PL" sz="2800" b="1" dirty="0"/>
              <a:t>zadaniem Gminnego Centrum Kultury jest działalność kulturalna, biblioteczna 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i </a:t>
            </a:r>
            <a:r>
              <a:rPr lang="pl-PL" sz="2800" b="1" dirty="0"/>
              <a:t>organizacja ruchu turystycznego po Zespole Pałacowo – Parkowym.</a:t>
            </a: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2420888"/>
            <a:ext cx="7620000" cy="3629000"/>
          </a:xfrm>
        </p:spPr>
        <p:txBody>
          <a:bodyPr>
            <a:normAutofit fontScale="92500" lnSpcReduction="10000"/>
          </a:bodyPr>
          <a:lstStyle/>
          <a:p>
            <a:endParaRPr lang="pl-PL" dirty="0" smtClean="0"/>
          </a:p>
          <a:p>
            <a:pPr>
              <a:buNone/>
            </a:pPr>
            <a:r>
              <a:rPr lang="pl-PL" sz="2400" dirty="0" smtClean="0"/>
              <a:t>W </a:t>
            </a:r>
            <a:r>
              <a:rPr lang="pl-PL" sz="2400" dirty="0"/>
              <a:t>Gminnym Centrum Kultury odbywają się różne zajęcia dla dzieci i młodzieży, a także dla dorosłych. 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b="1" dirty="0" smtClean="0"/>
              <a:t>Zajęcia dla dzieci:</a:t>
            </a:r>
          </a:p>
          <a:p>
            <a:pPr>
              <a:buNone/>
            </a:pPr>
            <a:endParaRPr lang="pl-PL" sz="2400" dirty="0"/>
          </a:p>
          <a:p>
            <a:r>
              <a:rPr lang="pl-PL" sz="2400" dirty="0"/>
              <a:t>Zajęcia szachowe</a:t>
            </a:r>
          </a:p>
          <a:p>
            <a:r>
              <a:rPr lang="pl-PL" sz="2400" dirty="0"/>
              <a:t>Zajęcia taneczne</a:t>
            </a:r>
          </a:p>
          <a:p>
            <a:r>
              <a:rPr lang="pl-PL" sz="2400" dirty="0"/>
              <a:t>„</a:t>
            </a:r>
            <a:r>
              <a:rPr lang="pl-PL" sz="2400" dirty="0" smtClean="0"/>
              <a:t>Mini </a:t>
            </a:r>
            <a:r>
              <a:rPr lang="pl-PL" sz="2400" dirty="0"/>
              <a:t>naukowiec</a:t>
            </a:r>
            <a:r>
              <a:rPr lang="pl-PL" sz="2400" dirty="0" smtClean="0"/>
              <a:t>”</a:t>
            </a:r>
          </a:p>
          <a:p>
            <a:r>
              <a:rPr lang="pl-PL" sz="2400" dirty="0" smtClean="0"/>
              <a:t>Warsztaty plastyczno - techniczne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dla dorosłych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Kurs języka angielskiego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Warsztaty twórcze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Joga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Aerobik</a:t>
            </a:r>
          </a:p>
          <a:p>
            <a:pPr algn="ctr">
              <a:lnSpc>
                <a:spcPct val="150000"/>
              </a:lnSpc>
            </a:pPr>
            <a:r>
              <a:rPr lang="pl-PL" sz="2800" dirty="0" err="1" smtClean="0"/>
              <a:t>Zumba</a:t>
            </a:r>
            <a:endParaRPr lang="pl-PL" sz="2800" dirty="0" smtClean="0"/>
          </a:p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endParaRPr lang="pl-P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Warsztaty plastyczno - techniczne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14" y="1536700"/>
            <a:ext cx="2581572" cy="4589463"/>
          </a:xfrm>
        </p:spPr>
      </p:pic>
      <p:pic>
        <p:nvPicPr>
          <p:cNvPr id="4" name="Symbol zastępczy zawartości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579" y="1536700"/>
            <a:ext cx="3059642" cy="45894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Warsztaty plastyczno-techniczne</a:t>
            </a:r>
            <a:endParaRPr lang="pl-PL" b="1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3059642" cy="4589463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93" y="1628800"/>
            <a:ext cx="3024336" cy="2268252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149080"/>
            <a:ext cx="3024336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282154"/>
          </a:xfrm>
        </p:spPr>
        <p:txBody>
          <a:bodyPr/>
          <a:lstStyle/>
          <a:p>
            <a:pPr algn="ctr"/>
            <a:r>
              <a:rPr lang="pl-PL" b="1" dirty="0" smtClean="0"/>
              <a:t>Warsztaty plastyczno-techniczne dla dzieci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58347"/>
            <a:ext cx="7620000" cy="4284306"/>
          </a:xfrm>
        </p:spPr>
      </p:pic>
    </p:spTree>
    <p:extLst>
      <p:ext uri="{BB962C8B-B14F-4D97-AF65-F5344CB8AC3E}">
        <p14:creationId xmlns:p14="http://schemas.microsoft.com/office/powerpoint/2010/main" val="37590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Szachy dla dzieci i młodzieży</a:t>
            </a:r>
            <a:br>
              <a:rPr lang="pl-PL" b="1" dirty="0"/>
            </a:b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3657600" cy="2438400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05064"/>
            <a:ext cx="3657600" cy="2438400"/>
          </a:xfrm>
        </p:spPr>
      </p:pic>
      <p:sp>
        <p:nvSpPr>
          <p:cNvPr id="3" name="pole tekstowe 2"/>
          <p:cNvSpPr txBox="1"/>
          <p:nvPr/>
        </p:nvSpPr>
        <p:spPr>
          <a:xfrm>
            <a:off x="4243871" y="2132856"/>
            <a:ext cx="4072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Bezpłatne zajęcia w każdy wtorek o godzinie 17:45.</a:t>
            </a:r>
            <a:endParaRPr lang="pl-P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Zajęcia taneczne</a:t>
            </a:r>
            <a:br>
              <a:rPr lang="pl-PL" b="1" dirty="0"/>
            </a:b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3657600" cy="2438400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35" y="1916832"/>
            <a:ext cx="3657600" cy="2438400"/>
          </a:xfrm>
        </p:spPr>
      </p:pic>
      <p:sp>
        <p:nvSpPr>
          <p:cNvPr id="3" name="pole tekstowe 2"/>
          <p:cNvSpPr txBox="1"/>
          <p:nvPr/>
        </p:nvSpPr>
        <p:spPr>
          <a:xfrm>
            <a:off x="611560" y="1772816"/>
            <a:ext cx="3049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 smtClean="0"/>
              <a:t>W każdy piątek w GCK</a:t>
            </a:r>
          </a:p>
          <a:p>
            <a:endParaRPr lang="pl-PL" sz="2400" dirty="0"/>
          </a:p>
          <a:p>
            <a:r>
              <a:rPr lang="pl-PL" sz="2400" dirty="0" smtClean="0"/>
              <a:t>Grupa młodsza – 16:30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860032" y="5373216"/>
            <a:ext cx="2868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Grupa starsza – 17:30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Warsztaty </a:t>
            </a:r>
            <a:r>
              <a:rPr lang="pl-PL" b="1" dirty="0"/>
              <a:t>naukowe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„MINI NAUKOWIEC</a:t>
            </a:r>
            <a:r>
              <a:rPr lang="pl-PL" b="1" dirty="0"/>
              <a:t>”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6400800" cy="48006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Kurs języka angielskiego dla dorosłych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29000"/>
            <a:ext cx="3657600" cy="274320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429000"/>
            <a:ext cx="3657600" cy="2743200"/>
          </a:xfrm>
        </p:spPr>
      </p:pic>
      <p:sp>
        <p:nvSpPr>
          <p:cNvPr id="2" name="pole tekstowe 1"/>
          <p:cNvSpPr txBox="1"/>
          <p:nvPr/>
        </p:nvSpPr>
        <p:spPr>
          <a:xfrm>
            <a:off x="755576" y="2267788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Piątek, godzina 18:00 – dwie godziny lekcyjne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0765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Warsztaty twórcze dla dorosłych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59831"/>
            <a:ext cx="3657600" cy="27432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916832"/>
            <a:ext cx="3442097" cy="4589463"/>
          </a:xfrm>
        </p:spPr>
      </p:pic>
    </p:spTree>
    <p:extLst>
      <p:ext uri="{BB962C8B-B14F-4D97-AF65-F5344CB8AC3E}">
        <p14:creationId xmlns:p14="http://schemas.microsoft.com/office/powerpoint/2010/main" val="192115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Warsztaty twórcze c.d.</a:t>
            </a:r>
            <a:endParaRPr lang="pl-PL" dirty="0"/>
          </a:p>
        </p:txBody>
      </p:sp>
      <p:pic>
        <p:nvPicPr>
          <p:cNvPr id="4098" name="Picture 2" descr="F:\13241101_10208111195509880_1181303754797979431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59831"/>
            <a:ext cx="3657600" cy="2743200"/>
          </a:xfrm>
          <a:prstGeom prst="rect">
            <a:avLst/>
          </a:prstGeom>
          <a:noFill/>
        </p:spPr>
      </p:pic>
      <p:pic>
        <p:nvPicPr>
          <p:cNvPr id="4099" name="Picture 3" descr="F:\13256383_10208111196989917_4405181776752430479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459831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Warsztaty – Klub Seniora Kamieniec Ząbkowicki II</a:t>
            </a:r>
            <a:endParaRPr lang="pl-PL" sz="4400" b="1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313723" cy="2426469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2581572" cy="4589463"/>
          </a:xfrm>
        </p:spPr>
      </p:pic>
    </p:spTree>
    <p:extLst>
      <p:ext uri="{BB962C8B-B14F-4D97-AF65-F5344CB8AC3E}">
        <p14:creationId xmlns:p14="http://schemas.microsoft.com/office/powerpoint/2010/main" val="66029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</a:t>
            </a:r>
            <a:r>
              <a:rPr lang="pl-PL" b="1" dirty="0" err="1" smtClean="0"/>
              <a:t>Hatha</a:t>
            </a:r>
            <a:r>
              <a:rPr lang="pl-PL" b="1" dirty="0" smtClean="0"/>
              <a:t> Joga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3657600" cy="243840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498" y="4077072"/>
            <a:ext cx="3657600" cy="2438400"/>
          </a:xfrm>
        </p:spPr>
      </p:pic>
      <p:sp>
        <p:nvSpPr>
          <p:cNvPr id="3" name="pole tekstowe 2"/>
          <p:cNvSpPr txBox="1"/>
          <p:nvPr/>
        </p:nvSpPr>
        <p:spPr>
          <a:xfrm>
            <a:off x="4390003" y="1916832"/>
            <a:ext cx="3964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W każdy wtorek </a:t>
            </a:r>
          </a:p>
          <a:p>
            <a:r>
              <a:rPr lang="pl-PL" sz="3600" dirty="0" smtClean="0"/>
              <a:t>i czwartek w GCK</a:t>
            </a:r>
          </a:p>
        </p:txBody>
      </p:sp>
    </p:spTree>
    <p:extLst>
      <p:ext uri="{BB962C8B-B14F-4D97-AF65-F5344CB8AC3E}">
        <p14:creationId xmlns:p14="http://schemas.microsoft.com/office/powerpoint/2010/main" val="223895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Aerobik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84984"/>
            <a:ext cx="3657600" cy="27432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72816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val="3707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615808" cy="2089919"/>
          </a:xfrm>
        </p:spPr>
        <p:txBody>
          <a:bodyPr/>
          <a:lstStyle/>
          <a:p>
            <a:pPr algn="ctr"/>
            <a:r>
              <a:rPr lang="pl-PL" sz="4000" b="1" dirty="0" smtClean="0"/>
              <a:t>Gminne Centrum Kultury jest głównym organizatorem imprez organizowanych w naszej Gminie.</a:t>
            </a:r>
            <a:endParaRPr lang="pl-PL" sz="40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85800" y="3140968"/>
            <a:ext cx="7126560" cy="2497832"/>
          </a:xfrm>
        </p:spPr>
        <p:txBody>
          <a:bodyPr>
            <a:normAutofit/>
          </a:bodyPr>
          <a:lstStyle/>
          <a:p>
            <a:pPr algn="ctr"/>
            <a:r>
              <a:rPr lang="pl-PL" sz="4000" dirty="0" smtClean="0"/>
              <a:t>Od początku roku 2016 zorganizowaliśmy: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901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b="1" dirty="0" smtClean="0"/>
              <a:t>Finał Wielkiej Orkiestry Świątecznej Pomocy – zebrano 10 443zł</a:t>
            </a:r>
            <a:endParaRPr lang="pl-PL" sz="3600" b="1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7643192" cy="669751"/>
          </a:xfrm>
        </p:spPr>
        <p:txBody>
          <a:bodyPr/>
          <a:lstStyle/>
          <a:p>
            <a:r>
              <a:rPr lang="pl-PL" dirty="0" smtClean="0"/>
              <a:t>Dziękujemy Pani Dyrektor i Nauczycielom ze Szkoły Podstawowej nr 1 za współpracę przy organizacji Finału, a także uczniom i nauczycielom  z kamienieckich szkół.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79425"/>
            <a:ext cx="3657600" cy="2742187"/>
          </a:xfrm>
        </p:spPr>
      </p:pic>
      <p:sp>
        <p:nvSpPr>
          <p:cNvPr id="12" name="Symbol zastępczy tekstu 11"/>
          <p:cNvSpPr>
            <a:spLocks noGrp="1"/>
          </p:cNvSpPr>
          <p:nvPr>
            <p:ph type="body" sz="quarter" idx="3"/>
          </p:nvPr>
        </p:nvSpPr>
        <p:spPr>
          <a:xfrm>
            <a:off x="4355976" y="5805264"/>
            <a:ext cx="3657600" cy="639762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780364"/>
            <a:ext cx="3657600" cy="2740309"/>
          </a:xfrm>
        </p:spPr>
      </p:pic>
    </p:spTree>
    <p:extLst>
      <p:ext uri="{BB962C8B-B14F-4D97-AF65-F5344CB8AC3E}">
        <p14:creationId xmlns:p14="http://schemas.microsoft.com/office/powerpoint/2010/main" val="35707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FERIE ZIMOWE 2016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2776"/>
            <a:ext cx="3627181" cy="5122169"/>
          </a:xfrm>
        </p:spPr>
      </p:pic>
    </p:spTree>
    <p:extLst>
      <p:ext uri="{BB962C8B-B14F-4D97-AF65-F5344CB8AC3E}">
        <p14:creationId xmlns:p14="http://schemas.microsoft.com/office/powerpoint/2010/main" val="373191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 czasie ferii odbyły się:</a:t>
            </a:r>
            <a:endParaRPr lang="pl-PL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3657600" cy="639762"/>
          </a:xfrm>
        </p:spPr>
        <p:txBody>
          <a:bodyPr/>
          <a:lstStyle/>
          <a:p>
            <a:r>
              <a:rPr lang="pl-PL" sz="2400" dirty="0" smtClean="0"/>
              <a:t>Zajęcia kulinarne</a:t>
            </a:r>
            <a:endParaRPr lang="pl-PL" sz="2400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04" y="2174875"/>
            <a:ext cx="2634192" cy="3951288"/>
          </a:xfrm>
        </p:spPr>
      </p:pic>
      <p:sp>
        <p:nvSpPr>
          <p:cNvPr id="7" name="Symbol zastępczy tekstu 6"/>
          <p:cNvSpPr>
            <a:spLocks noGrp="1"/>
          </p:cNvSpPr>
          <p:nvPr>
            <p:ph type="body" sz="quarter" idx="3"/>
          </p:nvPr>
        </p:nvSpPr>
        <p:spPr>
          <a:xfrm>
            <a:off x="4283968" y="1988840"/>
            <a:ext cx="3657600" cy="639762"/>
          </a:xfrm>
        </p:spPr>
        <p:txBody>
          <a:bodyPr/>
          <a:lstStyle/>
          <a:p>
            <a:r>
              <a:rPr lang="pl-PL" sz="2400" dirty="0" smtClean="0"/>
              <a:t>Gry i zabawy sportowe</a:t>
            </a:r>
            <a:endParaRPr lang="pl-PL" sz="2400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996952"/>
            <a:ext cx="4011330" cy="2252516"/>
          </a:xfrm>
        </p:spPr>
      </p:pic>
    </p:spTree>
    <p:extLst>
      <p:ext uri="{BB962C8B-B14F-4D97-AF65-F5344CB8AC3E}">
        <p14:creationId xmlns:p14="http://schemas.microsoft.com/office/powerpoint/2010/main" val="11103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Wycieczka do kina:</a:t>
            </a:r>
            <a:endParaRPr lang="pl-PL" b="1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395536" y="4797152"/>
            <a:ext cx="3801616" cy="1071810"/>
          </a:xfrm>
        </p:spPr>
        <p:txBody>
          <a:bodyPr/>
          <a:lstStyle/>
          <a:p>
            <a:r>
              <a:rPr lang="pl-PL" sz="2800" dirty="0" smtClean="0"/>
              <a:t>Dzieci obejrzały film „Alvin i wiewiórki – wielka wyprawa”</a:t>
            </a:r>
            <a:endParaRPr lang="pl-PL" sz="2800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30014"/>
            <a:ext cx="3657600" cy="2053244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29" y="4581128"/>
            <a:ext cx="3657600" cy="2051921"/>
          </a:xfr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84784"/>
            <a:ext cx="3737011" cy="209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 smtClean="0"/>
              <a:t>Wycieczka do </a:t>
            </a:r>
            <a:r>
              <a:rPr lang="pl-PL" sz="4000" b="1" dirty="0" err="1" smtClean="0"/>
              <a:t>aquaparku</a:t>
            </a:r>
            <a:r>
              <a:rPr lang="pl-PL" sz="4000" b="1" dirty="0" smtClean="0"/>
              <a:t> GRANIT </a:t>
            </a:r>
            <a:br>
              <a:rPr lang="pl-PL" sz="4000" b="1" dirty="0" smtClean="0"/>
            </a:br>
            <a:r>
              <a:rPr lang="pl-PL" sz="4000" b="1" dirty="0" smtClean="0"/>
              <a:t>w Strzelinie</a:t>
            </a:r>
            <a:endParaRPr lang="pl-PL" sz="40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58347"/>
            <a:ext cx="7620000" cy="4284306"/>
          </a:xfrm>
        </p:spPr>
      </p:pic>
    </p:spTree>
    <p:extLst>
      <p:ext uri="{BB962C8B-B14F-4D97-AF65-F5344CB8AC3E}">
        <p14:creationId xmlns:p14="http://schemas.microsoft.com/office/powerpoint/2010/main" val="41253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Wycieczka do </a:t>
            </a:r>
            <a:r>
              <a:rPr lang="pl-PL" b="1" dirty="0" err="1" smtClean="0"/>
              <a:t>aquaparku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9" y="1536700"/>
            <a:ext cx="2580402" cy="4589463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199" y="1536700"/>
            <a:ext cx="2580402" cy="4589463"/>
          </a:xfrm>
        </p:spPr>
      </p:pic>
    </p:spTree>
    <p:extLst>
      <p:ext uri="{BB962C8B-B14F-4D97-AF65-F5344CB8AC3E}">
        <p14:creationId xmlns:p14="http://schemas.microsoft.com/office/powerpoint/2010/main" val="221882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Spotkanie z wężami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59831"/>
            <a:ext cx="3657600" cy="27432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459831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val="22076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Koncert walentynkowy: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44" y="1600200"/>
            <a:ext cx="3438711" cy="4800600"/>
          </a:xfrm>
        </p:spPr>
      </p:pic>
    </p:spTree>
    <p:extLst>
      <p:ext uri="{BB962C8B-B14F-4D97-AF65-F5344CB8AC3E}">
        <p14:creationId xmlns:p14="http://schemas.microsoft.com/office/powerpoint/2010/main" val="37871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Koncert walentynkowy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3657600" cy="2438400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556792"/>
            <a:ext cx="3657600" cy="2438400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80" y="4293096"/>
            <a:ext cx="3563886" cy="237592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245089"/>
            <a:ext cx="3635896" cy="242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Spektakl </a:t>
            </a:r>
            <a:r>
              <a:rPr lang="pl-PL" sz="4400" b="1" i="1" dirty="0" smtClean="0"/>
              <a:t>Moc dobrego wychowania </a:t>
            </a:r>
            <a:r>
              <a:rPr lang="pl-PL" sz="4400" b="1" dirty="0" smtClean="0"/>
              <a:t>Teatr MASKA</a:t>
            </a:r>
            <a:endParaRPr lang="pl-PL" sz="44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2580402" cy="458946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00808"/>
            <a:ext cx="2580402" cy="4589463"/>
          </a:xfrm>
        </p:spPr>
      </p:pic>
    </p:spTree>
    <p:extLst>
      <p:ext uri="{BB962C8B-B14F-4D97-AF65-F5344CB8AC3E}">
        <p14:creationId xmlns:p14="http://schemas.microsoft.com/office/powerpoint/2010/main" val="14754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620000" cy="1143000"/>
          </a:xfrm>
        </p:spPr>
        <p:txBody>
          <a:bodyPr/>
          <a:lstStyle/>
          <a:p>
            <a:pPr algn="ctr"/>
            <a:r>
              <a:rPr lang="pl-PL" sz="3600" b="1" dirty="0"/>
              <a:t>W dniu 18 lutego w GCK odbyły się gminne eliminacje Dolnośląskiego Konkursu Recytatorskiego "</a:t>
            </a:r>
            <a:r>
              <a:rPr lang="pl-PL" sz="3600" b="1" dirty="0" err="1"/>
              <a:t>Pegazik</a:t>
            </a:r>
            <a:r>
              <a:rPr lang="pl-PL" sz="3600" b="1" dirty="0"/>
              <a:t>".</a:t>
            </a: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64904"/>
            <a:ext cx="3657600" cy="2056466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657600" cy="2056466"/>
          </a:xfrm>
        </p:spPr>
      </p:pic>
    </p:spTree>
    <p:extLst>
      <p:ext uri="{BB962C8B-B14F-4D97-AF65-F5344CB8AC3E}">
        <p14:creationId xmlns:p14="http://schemas.microsoft.com/office/powerpoint/2010/main" val="70795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000" dirty="0"/>
              <a:t>Na pierwszych trzech miejscach uplasowały się: Martyna Waligóra, Emilia Sowa </a:t>
            </a:r>
            <a:r>
              <a:rPr lang="pl-PL" sz="3000" dirty="0" smtClean="0"/>
              <a:t/>
            </a:r>
            <a:br>
              <a:rPr lang="pl-PL" sz="3000" dirty="0" smtClean="0"/>
            </a:br>
            <a:r>
              <a:rPr lang="pl-PL" sz="3000" dirty="0" smtClean="0"/>
              <a:t>oraz </a:t>
            </a:r>
            <a:r>
              <a:rPr lang="pl-PL" sz="3000" dirty="0"/>
              <a:t>Karina </a:t>
            </a:r>
            <a:r>
              <a:rPr lang="pl-PL" sz="3000" dirty="0" err="1"/>
              <a:t>Służyńska</a:t>
            </a:r>
            <a:r>
              <a:rPr lang="pl-PL" sz="3000" dirty="0"/>
              <a:t>. 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58347"/>
            <a:ext cx="7620000" cy="4284306"/>
          </a:xfrm>
        </p:spPr>
      </p:pic>
    </p:spTree>
    <p:extLst>
      <p:ext uri="{BB962C8B-B14F-4D97-AF65-F5344CB8AC3E}">
        <p14:creationId xmlns:p14="http://schemas.microsoft.com/office/powerpoint/2010/main" val="5221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714202"/>
          </a:xfrm>
        </p:spPr>
        <p:txBody>
          <a:bodyPr/>
          <a:lstStyle/>
          <a:p>
            <a:pPr algn="ctr"/>
            <a:r>
              <a:rPr lang="pl-PL" sz="4000" b="1" dirty="0" smtClean="0"/>
              <a:t>VII Diecezjalne spotkanie kolędników  misyjnych diecezji świdnickiej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2060848"/>
            <a:ext cx="7465640" cy="4339952"/>
          </a:xfrm>
        </p:spPr>
        <p:txBody>
          <a:bodyPr>
            <a:normAutofit/>
          </a:bodyPr>
          <a:lstStyle/>
          <a:p>
            <a:pPr algn="ctr"/>
            <a:r>
              <a:rPr lang="pl-PL" sz="3200" dirty="0" smtClean="0"/>
              <a:t>W Kamieńcu Ząbkowickim 9 stycznia odbyło się VII diecezjalne spotkanie kolędników misyjnych                                        </a:t>
            </a:r>
          </a:p>
          <a:p>
            <a:pPr algn="ctr"/>
            <a:r>
              <a:rPr lang="pl-PL" sz="3200" dirty="0" smtClean="0"/>
              <a:t>Gminne Centrum Kultury współorganizowało spotkanie kolędników, a także  przygotowało poczęstunek dla 200 uczestników i gości zaproszonych.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36220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12489411_1528712804090049_2793068101271491790_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3646487" cy="2428617"/>
          </a:xfrm>
          <a:prstGeom prst="rect">
            <a:avLst/>
          </a:prstGeom>
          <a:noFill/>
        </p:spPr>
      </p:pic>
      <p:pic>
        <p:nvPicPr>
          <p:cNvPr id="1028" name="Picture 4" descr="F:\922823_1528894367405226_465944683192884042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92696"/>
            <a:ext cx="3744416" cy="2417719"/>
          </a:xfrm>
          <a:prstGeom prst="rect">
            <a:avLst/>
          </a:prstGeom>
          <a:noFill/>
        </p:spPr>
      </p:pic>
      <p:pic>
        <p:nvPicPr>
          <p:cNvPr id="1029" name="Picture 5" descr="F:\10258940_1528712954090034_1527766572666313166_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501008"/>
            <a:ext cx="3576637" cy="23820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Gminny Dzień Kobiet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Zaproszono Panie z Kół Gospodyń Wiejskich, Rad Sołeckich oraz Klubów Seniora działających w naszej Gminie</a:t>
            </a:r>
          </a:p>
          <a:p>
            <a:r>
              <a:rPr lang="pl-PL" sz="2800" dirty="0" smtClean="0"/>
              <a:t>Uroczystość rozpoczęła się koncertem, następnie wzniesiono toast i zaproszono Panie na poczęstunek</a:t>
            </a:r>
          </a:p>
          <a:p>
            <a:r>
              <a:rPr lang="pl-PL" sz="2800" dirty="0" smtClean="0"/>
              <a:t>Każda z Pań otrzymała różę w podarunku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540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Uroczyste spotkanie z okazji Dnia Kobiet</a:t>
            </a:r>
            <a:endParaRPr lang="pl-PL" sz="4400" b="1" dirty="0"/>
          </a:p>
        </p:txBody>
      </p:sp>
      <p:pic>
        <p:nvPicPr>
          <p:cNvPr id="2050" name="Picture 2" descr="F:\12801411_1544186002542729_937907038523218051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25144"/>
            <a:ext cx="3755043" cy="1728192"/>
          </a:xfrm>
          <a:prstGeom prst="rect">
            <a:avLst/>
          </a:prstGeom>
          <a:noFill/>
        </p:spPr>
      </p:pic>
      <p:pic>
        <p:nvPicPr>
          <p:cNvPr id="2051" name="Picture 3" descr="F:\12802762_1544185942542735_892915585821695230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3882366" cy="2592288"/>
          </a:xfrm>
          <a:prstGeom prst="rect">
            <a:avLst/>
          </a:prstGeom>
          <a:noFill/>
        </p:spPr>
      </p:pic>
      <p:pic>
        <p:nvPicPr>
          <p:cNvPr id="2052" name="Picture 4" descr="F:\12804617_1544185972542732_4213653631499002188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772816"/>
            <a:ext cx="3774522" cy="2592288"/>
          </a:xfrm>
          <a:prstGeom prst="rect">
            <a:avLst/>
          </a:prstGeom>
          <a:noFill/>
        </p:spPr>
      </p:pic>
      <p:pic>
        <p:nvPicPr>
          <p:cNvPr id="2053" name="Picture 5" descr="F:\12814061_1544185932542736_584297467536908084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725143"/>
            <a:ext cx="3385047" cy="1728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66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Święto 3 Maja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10743"/>
            <a:ext cx="3657600" cy="2441376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10743"/>
            <a:ext cx="3657600" cy="2441376"/>
          </a:xfrm>
        </p:spPr>
      </p:pic>
      <p:sp>
        <p:nvSpPr>
          <p:cNvPr id="4" name="pole tekstowe 3"/>
          <p:cNvSpPr txBox="1"/>
          <p:nvPr/>
        </p:nvSpPr>
        <p:spPr>
          <a:xfrm>
            <a:off x="539552" y="1340768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Przemarsz orkiestry dętej wraz z pocztami sztandarowymi.</a:t>
            </a:r>
          </a:p>
          <a:p>
            <a:pPr algn="ctr"/>
            <a:r>
              <a:rPr lang="pl-PL" sz="2000" b="1" dirty="0" smtClean="0"/>
              <a:t>Po uroczystej mszy świętej – koncert orkiestry przed budynkiem GCK.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422601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II Wiosna Tulipanów 2016</a:t>
            </a:r>
            <a:endParaRPr lang="pl-PL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800" dirty="0"/>
              <a:t>W dniach 7-8 maja 2016 w Kamieńcu Ząbkowickim odbyła się II Wiosna Tulipanów. Dwa dni wypełnione były koncertami, występami oraz świetną zabawą. Mieszkańcy gminy (i nie tylko) licznie stawili się zarówno na kamienieckich błoniach, jak i u stóp Pałacu Marianny Orańskiej.</a:t>
            </a:r>
          </a:p>
          <a:p>
            <a:pPr marL="114300" indent="0" algn="ctr">
              <a:lnSpc>
                <a:spcPct val="150000"/>
              </a:lnSpc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33153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60" y="0"/>
            <a:ext cx="4849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0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323528" y="260648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II Wiosna Tulipanów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3812951" cy="253203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40768"/>
            <a:ext cx="3812951" cy="253203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95" y="4090453"/>
            <a:ext cx="4139952" cy="275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II Wiosna Tulipanów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3047690" cy="458946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556792"/>
            <a:ext cx="3657600" cy="2441376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221088"/>
            <a:ext cx="3558805" cy="236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II Wiosna Tulipanów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3657600" cy="2441376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412776"/>
            <a:ext cx="3657600" cy="2428875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005064"/>
            <a:ext cx="3995936" cy="265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II Wiosna Tulipanów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pl-PL" sz="2400" dirty="0" smtClean="0"/>
              <a:t>Serdecznie dziękujemy </a:t>
            </a:r>
            <a:r>
              <a:rPr lang="pl-PL" sz="2400" b="1" dirty="0" smtClean="0"/>
              <a:t>dzieciom z kamienieckich szkół        i przedszkoli, </a:t>
            </a:r>
            <a:r>
              <a:rPr lang="pl-PL" sz="2400" b="1" dirty="0"/>
              <a:t>nauczycielom</a:t>
            </a:r>
            <a:r>
              <a:rPr lang="pl-PL" sz="2400" dirty="0" smtClean="0"/>
              <a:t>, </a:t>
            </a:r>
            <a:r>
              <a:rPr lang="pl-PL" sz="2400" b="1" dirty="0" smtClean="0"/>
              <a:t>rodzicom</a:t>
            </a:r>
            <a:r>
              <a:rPr lang="pl-PL" sz="2400" dirty="0" smtClean="0"/>
              <a:t> </a:t>
            </a:r>
            <a:r>
              <a:rPr lang="pl-PL" sz="2400" dirty="0"/>
              <a:t>paniom z zajęć </a:t>
            </a:r>
            <a:r>
              <a:rPr lang="pl-PL" sz="2400" b="1" dirty="0"/>
              <a:t>ZUMBA</a:t>
            </a:r>
            <a:r>
              <a:rPr lang="pl-PL" sz="2400" dirty="0"/>
              <a:t>, członkom </a:t>
            </a:r>
            <a:r>
              <a:rPr lang="pl-PL" sz="2400" b="1" dirty="0"/>
              <a:t>Akademii Teatru Alternatywnego</a:t>
            </a:r>
            <a:r>
              <a:rPr lang="pl-PL" sz="2400" dirty="0"/>
              <a:t>, zespołowi </a:t>
            </a:r>
            <a:r>
              <a:rPr lang="pl-PL" sz="2400" b="1" dirty="0" smtClean="0"/>
              <a:t>AKTAN, </a:t>
            </a:r>
            <a:r>
              <a:rPr lang="pl-PL" sz="2400" dirty="0" err="1"/>
              <a:t>lauretkom</a:t>
            </a:r>
            <a:r>
              <a:rPr lang="pl-PL" sz="2400" dirty="0"/>
              <a:t> konkursu </a:t>
            </a:r>
            <a:r>
              <a:rPr lang="pl-PL" sz="2400" b="1" dirty="0"/>
              <a:t>"Gwiazda dla gwiazdy" </a:t>
            </a:r>
            <a:r>
              <a:rPr lang="pl-PL" sz="2400" dirty="0"/>
              <a:t>za występy podczas tegorocznej Wiosny Tulipanów. Podziękowania należą się również działkowcom z ogrodu </a:t>
            </a:r>
            <a:r>
              <a:rPr lang="pl-PL" sz="2400" b="1" dirty="0"/>
              <a:t>"Jarzynka"</a:t>
            </a:r>
            <a:r>
              <a:rPr lang="pl-PL" sz="2400" dirty="0"/>
              <a:t> za przekazanie pięknych kwiatów na rzecz przyozdobienia </a:t>
            </a:r>
            <a:r>
              <a:rPr lang="pl-PL" sz="2400" dirty="0" smtClean="0"/>
              <a:t>Pałacu </a:t>
            </a:r>
            <a:r>
              <a:rPr lang="pl-PL" sz="2400" dirty="0"/>
              <a:t>Marianny Orańskiej. </a:t>
            </a:r>
            <a:endParaRPr lang="pl-PL" sz="2400" dirty="0" smtClean="0"/>
          </a:p>
          <a:p>
            <a:pPr marL="114300" indent="0" algn="ctr">
              <a:buNone/>
            </a:pP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Dziękujemy także wszystkim licznym </a:t>
            </a:r>
            <a:r>
              <a:rPr lang="pl-PL" sz="2400" b="1" dirty="0"/>
              <a:t>Gościom</a:t>
            </a:r>
            <a:r>
              <a:rPr lang="pl-PL" sz="2400" dirty="0"/>
              <a:t>, którzy zaszczycili nas swoją obecnością!</a:t>
            </a:r>
          </a:p>
          <a:p>
            <a:pPr algn="ctr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99683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Współpraca z sołectwami                     i innymi organizacjami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dirty="0" smtClean="0"/>
              <a:t>  </a:t>
            </a:r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dirty="0" smtClean="0"/>
              <a:t> Pracownicy GCK współorganizują także imprezy, które odbywają się w sołectwach na terenie całej gminy, szkołach, przedszkolach, świetlicach wiejskich i środowiskowych tj.:</a:t>
            </a:r>
          </a:p>
          <a:p>
            <a:r>
              <a:rPr lang="pl-PL" dirty="0" smtClean="0"/>
              <a:t>Zabawy karnawałowe;</a:t>
            </a:r>
          </a:p>
          <a:p>
            <a:r>
              <a:rPr lang="pl-PL" dirty="0" smtClean="0"/>
              <a:t> Dzień dziecka;</a:t>
            </a:r>
          </a:p>
          <a:p>
            <a:r>
              <a:rPr lang="pl-PL" dirty="0" smtClean="0"/>
              <a:t>Festyny rodzinne;</a:t>
            </a:r>
          </a:p>
          <a:p>
            <a:r>
              <a:rPr lang="pl-PL" dirty="0" smtClean="0"/>
              <a:t>Dożynki wiejskie;</a:t>
            </a:r>
          </a:p>
          <a:p>
            <a:r>
              <a:rPr lang="pl-PL" dirty="0" smtClean="0"/>
              <a:t>Mikołajki itp.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GCK jako centrum spotkań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556792"/>
            <a:ext cx="7620000" cy="4800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2400" dirty="0" smtClean="0"/>
              <a:t>W Gminnym Centrum Kultury różne organizacje                     i stowarzyszenia organizują spotkania, walne zebrania, szkolenia i imprezy okolicznościowe, które maja w naszej instytucji swoją siedzibę:</a:t>
            </a:r>
          </a:p>
          <a:p>
            <a:pPr algn="ctr">
              <a:buNone/>
            </a:pPr>
            <a:endParaRPr lang="pl-PL" dirty="0" smtClean="0"/>
          </a:p>
          <a:p>
            <a:r>
              <a:rPr lang="pl-PL" dirty="0" smtClean="0"/>
              <a:t>RKS </a:t>
            </a:r>
            <a:r>
              <a:rPr lang="pl-PL" dirty="0" err="1" smtClean="0"/>
              <a:t>Kross</a:t>
            </a:r>
            <a:r>
              <a:rPr lang="pl-PL" dirty="0" smtClean="0"/>
              <a:t> - Byczeń</a:t>
            </a:r>
          </a:p>
          <a:p>
            <a:r>
              <a:rPr lang="pl-PL" dirty="0" smtClean="0"/>
              <a:t>Gminne Koło Pszczelarzy </a:t>
            </a:r>
          </a:p>
          <a:p>
            <a:r>
              <a:rPr lang="pl-PL" dirty="0" smtClean="0"/>
              <a:t>Koło Łowieckie „Jeleń”</a:t>
            </a:r>
          </a:p>
          <a:p>
            <a:r>
              <a:rPr lang="pl-PL" dirty="0"/>
              <a:t>Centrum Integracji Społecznej</a:t>
            </a:r>
          </a:p>
          <a:p>
            <a:r>
              <a:rPr lang="pl-PL" dirty="0" smtClean="0"/>
              <a:t>Teatr Rodzice Dzieciom</a:t>
            </a:r>
          </a:p>
          <a:p>
            <a:r>
              <a:rPr lang="pl-PL" dirty="0" smtClean="0"/>
              <a:t>Psycholog Terapii Dziecięcej</a:t>
            </a:r>
          </a:p>
          <a:p>
            <a:r>
              <a:rPr lang="pl-PL" dirty="0" smtClean="0"/>
              <a:t>Klub AA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b="1" dirty="0" smtClean="0"/>
              <a:t>Współpraca ze szkołami </a:t>
            </a:r>
            <a:br>
              <a:rPr lang="pl-PL" sz="3600" b="1" dirty="0" smtClean="0"/>
            </a:br>
            <a:r>
              <a:rPr lang="pl-PL" sz="3600" b="1" dirty="0" smtClean="0"/>
              <a:t>i przedszkolami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pl-PL" dirty="0" smtClean="0"/>
              <a:t>W GCK także przedszkola i szkoły organizują swoje uroczystości, takie jak:</a:t>
            </a:r>
          </a:p>
          <a:p>
            <a:pPr algn="ctr"/>
            <a:r>
              <a:rPr lang="pl-PL" dirty="0" smtClean="0"/>
              <a:t>Dzień Babci i Dziadka</a:t>
            </a:r>
          </a:p>
          <a:p>
            <a:pPr algn="ctr"/>
            <a:r>
              <a:rPr lang="pl-PL" dirty="0" smtClean="0"/>
              <a:t>Pierwszy Dzień Wiosny</a:t>
            </a:r>
          </a:p>
          <a:p>
            <a:pPr algn="ctr"/>
            <a:r>
              <a:rPr lang="pl-PL" dirty="0" smtClean="0"/>
              <a:t>Dzień Mamy i Taty</a:t>
            </a:r>
          </a:p>
          <a:p>
            <a:pPr algn="ctr"/>
            <a:r>
              <a:rPr lang="pl-PL" dirty="0" smtClean="0"/>
              <a:t>Festiwal Piosenki Przedszkolnej</a:t>
            </a:r>
          </a:p>
          <a:p>
            <a:pPr algn="ctr"/>
            <a:r>
              <a:rPr lang="pl-PL" dirty="0" smtClean="0"/>
              <a:t>Konkurs recytatorski</a:t>
            </a:r>
          </a:p>
          <a:p>
            <a:pPr algn="ctr"/>
            <a:r>
              <a:rPr lang="pl-PL" dirty="0" smtClean="0"/>
              <a:t>Zabawy karnawałowe itp.</a:t>
            </a:r>
          </a:p>
          <a:p>
            <a:pPr algn="ctr"/>
            <a:endParaRPr lang="pl-PL" dirty="0" smtClean="0"/>
          </a:p>
          <a:p>
            <a:pPr marL="114300" indent="0" algn="ctr">
              <a:buNone/>
            </a:pPr>
            <a:r>
              <a:rPr lang="pl-PL" dirty="0" smtClean="0"/>
              <a:t>Pracownicy GCK pomagają przy realizacji wyżej wymienionych imprez. Pomagają oni również przy nagłaśnianiu i prowadzeniu różnych wydarzeń w szkołach i przedszkolach.</a:t>
            </a:r>
          </a:p>
        </p:txBody>
      </p:sp>
    </p:spTree>
    <p:extLst>
      <p:ext uri="{BB962C8B-B14F-4D97-AF65-F5344CB8AC3E}">
        <p14:creationId xmlns:p14="http://schemas.microsoft.com/office/powerpoint/2010/main" val="388292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692696"/>
            <a:ext cx="7465640" cy="57081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3600" dirty="0" smtClean="0"/>
              <a:t>Na terenie Gminy Kamieniec Ząbkowickim działają dwa Kluby Seniora,                                                                       w Kamieńcu Ząbkowickim I, a od niedawna </a:t>
            </a:r>
            <a:r>
              <a:rPr lang="pl-PL" sz="3600" smtClean="0"/>
              <a:t>w Kamieńcu II.</a:t>
            </a:r>
          </a:p>
          <a:p>
            <a:pPr algn="ctr">
              <a:buNone/>
            </a:pPr>
            <a:endParaRPr lang="pl-PL" sz="3600" dirty="0" smtClean="0"/>
          </a:p>
          <a:p>
            <a:pPr algn="ctr">
              <a:buNone/>
            </a:pPr>
            <a:r>
              <a:rPr lang="pl-PL" sz="3600" dirty="0" smtClean="0"/>
              <a:t>GCK organizuje zajęcia dla dorosłych zapraszając Panie do świetlicy Gminnego Centrum Kultury.</a:t>
            </a:r>
          </a:p>
          <a:p>
            <a:pPr algn="ctr">
              <a:buNone/>
            </a:pPr>
            <a:endParaRPr lang="pl-PL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Wnioski i dofinansowania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2000" dirty="0" smtClean="0"/>
              <a:t>Gminne Centrum Kultury w roku bieżącym złożyło dwa wnioski do Ministerstwa Kultury i Dziedzictwa Narodowego                                                          i otrzymało dotację w ramach projektów:</a:t>
            </a:r>
          </a:p>
          <a:p>
            <a:pPr>
              <a:buNone/>
            </a:pPr>
            <a:endParaRPr lang="pl-PL" sz="2000" dirty="0" smtClean="0"/>
          </a:p>
          <a:p>
            <a:r>
              <a:rPr lang="pl-PL" sz="2000" dirty="0" smtClean="0"/>
              <a:t>Wykonania stałej wystawy „Pałac w Kamieńcu Ząbkowickim – historyczny spacer po wnętrzach arystokratycznej rezydencji”</a:t>
            </a:r>
          </a:p>
          <a:p>
            <a:r>
              <a:rPr lang="pl-PL" sz="2000" dirty="0" smtClean="0"/>
              <a:t>„Dobudowa tarasu do budynku Biblioteki oraz zagospodarowanie terenu z przystosowaniem dla osób niepełnosprawnych </a:t>
            </a:r>
          </a:p>
          <a:p>
            <a:r>
              <a:rPr lang="pl-PL" sz="2000" dirty="0" smtClean="0"/>
              <a:t>GCK złożyło także wnioski do PUP w Ząbkowicach Śl.                                            o dofinansowanie w ramach Krajowego Funduszu Szkoleniowego                                na rozwijanie kwalifikacji pracowników</a:t>
            </a:r>
            <a:endParaRPr lang="pl-PL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543800" cy="2593975"/>
          </a:xfrm>
        </p:spPr>
        <p:txBody>
          <a:bodyPr/>
          <a:lstStyle/>
          <a:p>
            <a:pPr algn="ctr"/>
            <a:r>
              <a:rPr lang="pl-PL" b="1" dirty="0" smtClean="0"/>
              <a:t>Działalność biblioteczna</a:t>
            </a:r>
            <a:endParaRPr lang="pl-PL" b="1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646176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 smtClean="0"/>
              <a:t>W Gminnym Centrum Kultury działa Biblioteka Gminna, która prężnie rozwija się zgodnie </a:t>
            </a:r>
          </a:p>
          <a:p>
            <a:pPr algn="ctr">
              <a:lnSpc>
                <a:spcPct val="150000"/>
              </a:lnSpc>
            </a:pPr>
            <a:r>
              <a:rPr lang="pl-PL" sz="3200" dirty="0" smtClean="0"/>
              <a:t>z założeniami programu BIBLIOTEKA+.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57972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Strona WWW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l-PL" dirty="0" smtClean="0"/>
              <a:t>www.biblioteka-kamieniec.pl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76872"/>
            <a:ext cx="7236295" cy="406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4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err="1" smtClean="0"/>
              <a:t>Fanpage</a:t>
            </a:r>
            <a:r>
              <a:rPr lang="pl-PL" b="1" dirty="0" smtClean="0"/>
              <a:t> na </a:t>
            </a:r>
            <a:r>
              <a:rPr lang="pl-PL" b="1" dirty="0" err="1" smtClean="0"/>
              <a:t>facebook’u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l-PL" dirty="0"/>
              <a:t>facebook.com/</a:t>
            </a:r>
            <a:r>
              <a:rPr lang="pl-PL" dirty="0" err="1"/>
              <a:t>bibliotekakz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7884368" cy="443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620000" cy="1143000"/>
          </a:xfrm>
        </p:spPr>
        <p:txBody>
          <a:bodyPr/>
          <a:lstStyle/>
          <a:p>
            <a:pPr algn="ctr"/>
            <a:r>
              <a:rPr lang="pl-PL" sz="4000" b="1" dirty="0" smtClean="0"/>
              <a:t>Wprowadzony został system elektroniczny MAK+ 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20888"/>
            <a:ext cx="7620000" cy="3979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800" dirty="0" smtClean="0"/>
              <a:t>Elektroniczny katalog</a:t>
            </a:r>
          </a:p>
          <a:p>
            <a:pPr>
              <a:lnSpc>
                <a:spcPct val="150000"/>
              </a:lnSpc>
            </a:pPr>
            <a:r>
              <a:rPr lang="pl-PL" sz="2800" dirty="0" smtClean="0"/>
              <a:t>Elektroniczna wypożyczalnia</a:t>
            </a:r>
          </a:p>
          <a:p>
            <a:pPr>
              <a:lnSpc>
                <a:spcPct val="150000"/>
              </a:lnSpc>
            </a:pPr>
            <a:r>
              <a:rPr lang="pl-PL" sz="2800" dirty="0" smtClean="0"/>
              <a:t>Czytelnicy sami przeglądają i rezerwują książki poprzez stronę szukamksiążki.pl i przez aplikację mobilną CZYTELNIK</a:t>
            </a:r>
          </a:p>
        </p:txBody>
      </p:sp>
    </p:spTree>
    <p:extLst>
      <p:ext uri="{BB962C8B-B14F-4D97-AF65-F5344CB8AC3E}">
        <p14:creationId xmlns:p14="http://schemas.microsoft.com/office/powerpoint/2010/main" val="361072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Nowe karty biblioteczne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62624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Nowości wydawnicze zakupywane są na bieżąco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59831"/>
            <a:ext cx="3657600" cy="27432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6"/>
            <a:ext cx="3442097" cy="4589463"/>
          </a:xfrm>
        </p:spPr>
      </p:pic>
    </p:spTree>
    <p:extLst>
      <p:ext uri="{BB962C8B-B14F-4D97-AF65-F5344CB8AC3E}">
        <p14:creationId xmlns:p14="http://schemas.microsoft.com/office/powerpoint/2010/main" val="6027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b="1" dirty="0" smtClean="0"/>
              <a:t>Książki nagradzane – Nobel, Nike, Paszport Polityki</a:t>
            </a:r>
            <a:endParaRPr lang="pl-PL" sz="36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59831"/>
            <a:ext cx="3657600" cy="27432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00808"/>
            <a:ext cx="3442097" cy="4589463"/>
          </a:xfrm>
        </p:spPr>
      </p:pic>
    </p:spTree>
    <p:extLst>
      <p:ext uri="{BB962C8B-B14F-4D97-AF65-F5344CB8AC3E}">
        <p14:creationId xmlns:p14="http://schemas.microsoft.com/office/powerpoint/2010/main" val="211817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Spełniamy życzenia naszych Czytelników: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3442097" cy="458946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459831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val="19026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67544" y="980728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Prenumerujemy </a:t>
            </a:r>
            <a:br>
              <a:rPr lang="pl-PL" b="1" dirty="0" smtClean="0"/>
            </a:br>
            <a:r>
              <a:rPr lang="pl-PL" b="1" dirty="0" smtClean="0"/>
              <a:t>i udostępniamy około 20 czasopism</a:t>
            </a:r>
            <a:endParaRPr lang="pl-PL" b="1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67544" y="2852936"/>
            <a:ext cx="7344816" cy="31683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Dzienniki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Lokalne tygodniki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Prasa kobieca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Czasopisma hobbystyczne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Pisma dla dzieci i młodzieży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7473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3340750" cy="594928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946" y="692696"/>
            <a:ext cx="3952300" cy="526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Wykupiony został dostęp do platformy IBUK LIBRA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060848"/>
            <a:ext cx="7427168" cy="455597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Każdy nasz Czytelnik może korzystać ze zbiorów wirtualnej czytelni zawierającej ponad 3000 publikacji – wystarczy odebrać kod PIN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Czytelnia dostępna całą dobę na laptopie, tablecie i </a:t>
            </a:r>
            <a:r>
              <a:rPr lang="pl-PL" sz="2400" dirty="0" err="1" smtClean="0"/>
              <a:t>smartfonie</a:t>
            </a:r>
            <a:endParaRPr lang="pl-PL" sz="2400" dirty="0" smtClean="0"/>
          </a:p>
          <a:p>
            <a:pPr>
              <a:lnSpc>
                <a:spcPct val="150000"/>
              </a:lnSpc>
            </a:pPr>
            <a:r>
              <a:rPr lang="pl-PL" sz="2400" dirty="0" smtClean="0"/>
              <a:t>Zawiera trudne do zdobycia podręczniki akademickie oraz publikacje popularnonaukowe, jak i literaturę piękną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205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56" y="3501008"/>
            <a:ext cx="6614251" cy="316868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8640"/>
            <a:ext cx="6624736" cy="318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Organizujemy spotkania autorskie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2998242" cy="449736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01008"/>
            <a:ext cx="3925454" cy="2616969"/>
          </a:xfrm>
        </p:spPr>
      </p:pic>
      <p:sp>
        <p:nvSpPr>
          <p:cNvPr id="7" name="pole tekstowe 6"/>
          <p:cNvSpPr txBox="1"/>
          <p:nvPr/>
        </p:nvSpPr>
        <p:spPr>
          <a:xfrm>
            <a:off x="4355976" y="1772816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Dr Bartosz </a:t>
            </a:r>
            <a:r>
              <a:rPr lang="pl-PL" sz="2000" dirty="0" err="1" smtClean="0"/>
              <a:t>Grygorcewicz</a:t>
            </a:r>
            <a:r>
              <a:rPr lang="pl-PL" sz="2000" dirty="0" smtClean="0"/>
              <a:t> – „Marianna Orańska – obraz życia i działalności </a:t>
            </a:r>
          </a:p>
          <a:p>
            <a:r>
              <a:rPr lang="pl-PL" sz="2000" dirty="0" smtClean="0"/>
              <a:t>w dokumentach archiwalnych”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05063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850382" y="260648"/>
            <a:ext cx="7081821" cy="1143000"/>
          </a:xfrm>
        </p:spPr>
        <p:txBody>
          <a:bodyPr/>
          <a:lstStyle/>
          <a:p>
            <a:pPr algn="ctr"/>
            <a:r>
              <a:rPr lang="pl-PL" sz="3600" b="1" dirty="0" smtClean="0"/>
              <a:t>Książka na telefon, wypożyczenia międzybiblioteczne</a:t>
            </a:r>
            <a:endParaRPr lang="pl-PL" sz="36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38179" y="1514395"/>
            <a:ext cx="7706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Dla czytelników, którym wyprawa do biblioteki </a:t>
            </a:r>
          </a:p>
          <a:p>
            <a:pPr algn="ctr"/>
            <a:r>
              <a:rPr lang="pl-PL" sz="2400" dirty="0" smtClean="0"/>
              <a:t>może sprawić trudność</a:t>
            </a:r>
            <a:endParaRPr lang="pl-PL" sz="2400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81" y="2492896"/>
            <a:ext cx="5688632" cy="2705261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2843808" y="5626114"/>
            <a:ext cx="3127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(74) 8 173 - 031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75007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Światowy Dzień Książki 08.05.2016</a:t>
            </a:r>
            <a:endParaRPr lang="pl-PL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67544" y="1700808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Z </a:t>
            </a:r>
            <a:r>
              <a:rPr lang="pl-PL" sz="2600" dirty="0"/>
              <a:t>okazji Światowego Dnia Książki, przypadającego na 23 kwietnia, specjalnie dla odwiedzających nas tego dnia Czytelników mieliśmy przygotowaną małą niespodziankę. W podziękowaniu za wspieranie rozwoju czytelnictwa w naszej gminie, </a:t>
            </a:r>
            <a:r>
              <a:rPr lang="pl-PL" sz="2600" dirty="0" err="1"/>
              <a:t>każy</a:t>
            </a:r>
            <a:r>
              <a:rPr lang="pl-PL" sz="2600" dirty="0"/>
              <a:t> z nich otrzymał czerwoną różę. Radość z upominku została uwieczniona na zdjęciach</a:t>
            </a:r>
            <a:r>
              <a:rPr lang="pl-PL" sz="2600" dirty="0" smtClean="0"/>
              <a:t>.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74465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995936" cy="29969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8640"/>
            <a:ext cx="4024537" cy="301840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08" y="3356989"/>
            <a:ext cx="2430271" cy="324036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84374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Lekcje biblioteczne dla szkół i przedszkoli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3657600" cy="2053883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584" y="1916832"/>
            <a:ext cx="3657600" cy="2053883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49080"/>
            <a:ext cx="4427984" cy="248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1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465640" cy="994122"/>
          </a:xfrm>
        </p:spPr>
        <p:txBody>
          <a:bodyPr/>
          <a:lstStyle/>
          <a:p>
            <a:pPr algn="ctr"/>
            <a:r>
              <a:rPr lang="pl-PL" sz="4400" b="1" dirty="0" smtClean="0"/>
              <a:t>Recenzje na portalu DOBA.PL</a:t>
            </a:r>
            <a:endParaRPr lang="pl-PL" sz="44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040128"/>
            <a:ext cx="2833946" cy="408603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84" y="2060847"/>
            <a:ext cx="2540822" cy="4065315"/>
          </a:xfrm>
        </p:spPr>
      </p:pic>
      <p:sp>
        <p:nvSpPr>
          <p:cNvPr id="3" name="pole tekstowe 2"/>
          <p:cNvSpPr txBox="1"/>
          <p:nvPr/>
        </p:nvSpPr>
        <p:spPr>
          <a:xfrm>
            <a:off x="483920" y="119675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Badania wskazują, że 56% Polaków nie czyta książek. Aby zachęcić do czytania, nasza biblioteka cyklicznie recenzuje książki w sekcji „ZACZYTANI” na Doba.pl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43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Dołączamy do ogólnopolskich akcji</a:t>
            </a:r>
            <a:endParaRPr lang="pl-PL" sz="4400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334366" y="2132856"/>
            <a:ext cx="3657600" cy="639762"/>
          </a:xfrm>
        </p:spPr>
        <p:txBody>
          <a:bodyPr/>
          <a:lstStyle/>
          <a:p>
            <a:r>
              <a:rPr lang="pl-PL" dirty="0" smtClean="0"/>
              <a:t>Akcja „Żonkile”</a:t>
            </a:r>
          </a:p>
          <a:p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4"/>
          </p:nvPr>
        </p:nvSpPr>
        <p:spPr>
          <a:xfrm>
            <a:off x="4507591" y="2054775"/>
            <a:ext cx="3577208" cy="93610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000" b="1" dirty="0" smtClean="0"/>
              <a:t>Dyskusyjny Klub Książki </a:t>
            </a:r>
            <a:r>
              <a:rPr lang="pl-PL" sz="2000" dirty="0" smtClean="0"/>
              <a:t>dla dzieci</a:t>
            </a:r>
          </a:p>
        </p:txBody>
      </p:sp>
      <p:pic>
        <p:nvPicPr>
          <p:cNvPr id="5123" name="Picture 3" descr="F:\Biblioteczne\DKK\logo_dkk_du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1" y="3685021"/>
            <a:ext cx="3793747" cy="496069"/>
          </a:xfrm>
          <a:prstGeom prst="rect">
            <a:avLst/>
          </a:prstGeom>
          <a:noFill/>
        </p:spPr>
      </p:pic>
      <p:pic>
        <p:nvPicPr>
          <p:cNvPr id="5124" name="Picture 4" descr="C:\Users\User\Desktop\inde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96952"/>
            <a:ext cx="3138054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098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539552" y="274638"/>
            <a:ext cx="7537648" cy="1282154"/>
          </a:xfrm>
        </p:spPr>
        <p:txBody>
          <a:bodyPr/>
          <a:lstStyle/>
          <a:p>
            <a:pPr algn="ctr"/>
            <a:r>
              <a:rPr lang="pl-PL" b="1" dirty="0"/>
              <a:t>Noc </a:t>
            </a:r>
            <a:r>
              <a:rPr lang="pl-PL" b="1" dirty="0" smtClean="0"/>
              <a:t>Bibliotek </a:t>
            </a:r>
            <a:br>
              <a:rPr lang="pl-PL" b="1" dirty="0" smtClean="0"/>
            </a:br>
            <a:r>
              <a:rPr lang="pl-PL" b="1" dirty="0" smtClean="0"/>
              <a:t>4 </a:t>
            </a:r>
            <a:r>
              <a:rPr lang="pl-PL" b="1" dirty="0"/>
              <a:t>czerwca </a:t>
            </a:r>
            <a:r>
              <a:rPr lang="pl-PL" b="1" dirty="0" smtClean="0"/>
              <a:t>2016 </a:t>
            </a:r>
            <a:r>
              <a:rPr lang="pl-PL" sz="2800" b="1" dirty="0" smtClean="0"/>
              <a:t>– po raz pierwszy w naszej bibliotece</a:t>
            </a:r>
            <a:endParaRPr lang="pl-PL" sz="2800" b="1" dirty="0"/>
          </a:p>
        </p:txBody>
      </p:sp>
      <p:pic>
        <p:nvPicPr>
          <p:cNvPr id="9" name="Picture 2" descr="F:\Biblioteczne\Noc Bibliotek 2016\LOGO_fioletowa_wersja_kwadrat_i_poziom-2016-04-30\LOGO_fioletowa wersja_kwadrat i poziom\NB_LOGO_kolo_2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573016"/>
            <a:ext cx="2884690" cy="2884690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539552" y="1988840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 programie min.: </a:t>
            </a:r>
          </a:p>
          <a:p>
            <a:r>
              <a:rPr lang="pl-PL" sz="2000" dirty="0" smtClean="0"/>
              <a:t>- koncert poezji śpiewanej duetu „Ponad chmurami”</a:t>
            </a:r>
          </a:p>
          <a:p>
            <a:r>
              <a:rPr lang="pl-PL" sz="2000" dirty="0" smtClean="0"/>
              <a:t>- Recital gitarowy Lucyny Gawlik</a:t>
            </a:r>
          </a:p>
          <a:p>
            <a:r>
              <a:rPr lang="pl-PL" sz="2000" dirty="0" smtClean="0"/>
              <a:t>- Zajęcia literackie dla dzieci, wspólne czytanie itp.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62999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b="1" dirty="0" smtClean="0"/>
              <a:t/>
            </a:r>
            <a:br>
              <a:rPr lang="pl-PL" sz="4800" b="1" dirty="0" smtClean="0"/>
            </a:br>
            <a:r>
              <a:rPr lang="pl-PL" sz="4800" b="1" dirty="0" smtClean="0"/>
              <a:t>„</a:t>
            </a:r>
            <a:r>
              <a:rPr lang="pl-PL" sz="4800" b="1" dirty="0"/>
              <a:t>Z książką na walizkach</a:t>
            </a:r>
            <a:r>
              <a:rPr lang="pl-PL" sz="4800" b="1" dirty="0" smtClean="0"/>
              <a:t>”</a:t>
            </a:r>
            <a:r>
              <a:rPr lang="pl-PL" sz="4800" dirty="0"/>
              <a:t/>
            </a:r>
            <a:br>
              <a:rPr lang="pl-PL" sz="4800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187624" y="2708920"/>
            <a:ext cx="6120680" cy="2856384"/>
          </a:xfrm>
        </p:spPr>
        <p:txBody>
          <a:bodyPr>
            <a:normAutofit/>
          </a:bodyPr>
          <a:lstStyle/>
          <a:p>
            <a:r>
              <a:rPr lang="pl-PL" sz="2800" dirty="0" smtClean="0"/>
              <a:t>przy współpracy z Dolnośląską Biblioteką Publiczną organizujemy spotkanie autorskie z popularną pisarką książek dla dzieci i młodzieży  - </a:t>
            </a:r>
            <a:r>
              <a:rPr lang="pl-PL" sz="2800" b="1" dirty="0" smtClean="0"/>
              <a:t>Agnieszką Tyszka, </a:t>
            </a:r>
            <a:r>
              <a:rPr lang="pl-PL" sz="2800" dirty="0" smtClean="0"/>
              <a:t>autorką scenariuszy teatralnych i słuchowisk radiowych</a:t>
            </a:r>
            <a:endParaRPr lang="pl-PL" sz="28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411760" y="1412776"/>
            <a:ext cx="3600400" cy="1152128"/>
          </a:xfrm>
        </p:spPr>
        <p:txBody>
          <a:bodyPr>
            <a:normAutofit/>
          </a:bodyPr>
          <a:lstStyle/>
          <a:p>
            <a:r>
              <a:rPr lang="pl-PL" sz="2600" dirty="0" smtClean="0"/>
              <a:t>10 czerwca 2016 </a:t>
            </a:r>
          </a:p>
          <a:p>
            <a:pPr marL="114300" indent="0">
              <a:buNone/>
            </a:pPr>
            <a:r>
              <a:rPr lang="pl-PL" sz="2600" dirty="0" smtClean="0"/>
              <a:t>w naszej Bibliotece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23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Organizacja ruchu turystycznego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420888"/>
            <a:ext cx="7571184" cy="2476872"/>
          </a:xfrm>
        </p:spPr>
        <p:txBody>
          <a:bodyPr>
            <a:normAutofit fontScale="85000" lnSpcReduction="10000"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800" dirty="0" smtClean="0"/>
              <a:t>Do zadań pracowników Gminnego Centrum Kultury należy również obsługa ruchu turystycznego po Kompleksie Pałacowo – Parkowym, obsługa Punktu Informacji Turystycznej, Kamienieckiej Izby Pamiątek oraz kawiarni.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403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Pałac Marianny Orańskiej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204864"/>
            <a:ext cx="4053170" cy="2701453"/>
          </a:xfrm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52" y="1536700"/>
            <a:ext cx="3058895" cy="4589463"/>
          </a:xfrm>
        </p:spPr>
      </p:pic>
    </p:spTree>
    <p:extLst>
      <p:ext uri="{BB962C8B-B14F-4D97-AF65-F5344CB8AC3E}">
        <p14:creationId xmlns:p14="http://schemas.microsoft.com/office/powerpoint/2010/main" val="241175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Kawiarnia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52" y="1536700"/>
            <a:ext cx="3058895" cy="4589463"/>
          </a:xfrm>
        </p:spPr>
      </p:pic>
      <p:pic>
        <p:nvPicPr>
          <p:cNvPr id="11" name="Symbol zastępczy zawartości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52" y="1536700"/>
            <a:ext cx="2577696" cy="4589463"/>
          </a:xfrm>
        </p:spPr>
      </p:pic>
    </p:spTree>
    <p:extLst>
      <p:ext uri="{BB962C8B-B14F-4D97-AF65-F5344CB8AC3E}">
        <p14:creationId xmlns:p14="http://schemas.microsoft.com/office/powerpoint/2010/main" val="146217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Kamieniecka Izba Pamiątek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12529"/>
            <a:ext cx="3657600" cy="2437804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12529"/>
            <a:ext cx="3657600" cy="2437804"/>
          </a:xfrm>
        </p:spPr>
      </p:pic>
    </p:spTree>
    <p:extLst>
      <p:ext uri="{BB962C8B-B14F-4D97-AF65-F5344CB8AC3E}">
        <p14:creationId xmlns:p14="http://schemas.microsoft.com/office/powerpoint/2010/main" val="211243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/>
              <a:t>Punkt Informacji Turystycznej</a:t>
            </a:r>
            <a:endParaRPr lang="pl-PL" sz="44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2"/>
            <a:ext cx="3171788" cy="4760657"/>
          </a:xfrm>
        </p:spPr>
      </p:pic>
      <p:pic>
        <p:nvPicPr>
          <p:cNvPr id="1026" name="Picture 2" descr="E:\DCIM\100MEDIA\IMG_0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492896"/>
            <a:ext cx="3480387" cy="2610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350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Co przed nami?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Organizacja letniego wypoczynku dla dzieci i młodzieży</a:t>
            </a:r>
          </a:p>
          <a:p>
            <a:pPr marL="114300" indent="0">
              <a:buNone/>
            </a:pPr>
            <a:endParaRPr lang="pl-PL" dirty="0" smtClean="0"/>
          </a:p>
          <a:p>
            <a:r>
              <a:rPr lang="pl-PL" dirty="0" smtClean="0"/>
              <a:t>Udział w mikroprojektach Europejskiej Stolicy Kultury 2016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 smtClean="0"/>
              <a:t>Festiwal Teatralny MEZALIANS</a:t>
            </a:r>
          </a:p>
          <a:p>
            <a:r>
              <a:rPr lang="pl-PL" dirty="0" smtClean="0"/>
              <a:t>Dożynki Gminne </a:t>
            </a:r>
          </a:p>
          <a:p>
            <a:r>
              <a:rPr lang="pl-PL" dirty="0" smtClean="0"/>
              <a:t>Dożynki Wiejskie w sołectwach naszej Gminy</a:t>
            </a:r>
          </a:p>
          <a:p>
            <a:r>
              <a:rPr lang="pl-PL" dirty="0" smtClean="0"/>
              <a:t>Pożegnanie Lata z Marianną Orańską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3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Wakacje 2016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 smtClean="0"/>
              <a:t>Wycieczki, rajdy piesze na Wielką Sowę lub </a:t>
            </a:r>
            <a:r>
              <a:rPr lang="pl-PL" dirty="0" err="1" smtClean="0"/>
              <a:t>Boruvkovą</a:t>
            </a:r>
            <a:r>
              <a:rPr lang="pl-PL" dirty="0" smtClean="0"/>
              <a:t> Górę</a:t>
            </a:r>
          </a:p>
          <a:p>
            <a:endParaRPr lang="pl-PL" dirty="0"/>
          </a:p>
          <a:p>
            <a:r>
              <a:rPr lang="pl-PL" dirty="0" smtClean="0"/>
              <a:t>Piotrowice Nyskie – sokolnictwo „Pod skrzydłami”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3657600" cy="4590288"/>
          </a:xfrm>
        </p:spPr>
        <p:txBody>
          <a:bodyPr/>
          <a:lstStyle/>
          <a:p>
            <a:r>
              <a:rPr lang="pl-PL" dirty="0" smtClean="0"/>
              <a:t>Wyjazd na kręgle do Paczkowa</a:t>
            </a:r>
          </a:p>
          <a:p>
            <a:pPr marL="114300" indent="0">
              <a:buNone/>
            </a:pPr>
            <a:endParaRPr lang="pl-PL" dirty="0"/>
          </a:p>
          <a:p>
            <a:endParaRPr lang="pl-PL" dirty="0" smtClean="0"/>
          </a:p>
          <a:p>
            <a:r>
              <a:rPr lang="pl-PL" dirty="0" smtClean="0"/>
              <a:t>Ząbkowice Śląskie – labirynt zagadek oraz Komnata Tajemnic w XVI-wiecznym zamku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71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Wakacje 2016</a:t>
            </a:r>
            <a:endParaRPr lang="pl-PL" b="1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Zajęcia w Gminnym Centrum Kultury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467544" y="2276872"/>
            <a:ext cx="3657600" cy="3951288"/>
          </a:xfrm>
        </p:spPr>
        <p:txBody>
          <a:bodyPr/>
          <a:lstStyle/>
          <a:p>
            <a:r>
              <a:rPr lang="pl-PL" dirty="0" smtClean="0"/>
              <a:t>Zajęcia kulinarne</a:t>
            </a:r>
          </a:p>
          <a:p>
            <a:r>
              <a:rPr lang="pl-PL" dirty="0" smtClean="0"/>
              <a:t>Zajęcia literackie</a:t>
            </a:r>
          </a:p>
          <a:p>
            <a:r>
              <a:rPr lang="pl-PL" dirty="0" smtClean="0"/>
              <a:t>Zajęcia plastyczne</a:t>
            </a:r>
          </a:p>
          <a:p>
            <a:r>
              <a:rPr lang="pl-PL" dirty="0" smtClean="0"/>
              <a:t>Zajęcia sportowe</a:t>
            </a:r>
          </a:p>
          <a:p>
            <a:r>
              <a:rPr lang="pl-PL" dirty="0" smtClean="0"/>
              <a:t>Komputerowy zawrót głowy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smtClean="0"/>
              <a:t>GCK w czasie wakacji czynne od 8:00 do 20:00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>
          <a:xfrm>
            <a:off x="4427984" y="2276872"/>
            <a:ext cx="3657600" cy="3951288"/>
          </a:xfrm>
        </p:spPr>
        <p:txBody>
          <a:bodyPr/>
          <a:lstStyle/>
          <a:p>
            <a:r>
              <a:rPr lang="pl-PL" dirty="0" smtClean="0"/>
              <a:t>Dyskoteki</a:t>
            </a:r>
          </a:p>
          <a:p>
            <a:r>
              <a:rPr lang="pl-PL" dirty="0" smtClean="0"/>
              <a:t>Domowe kino, poranki filmowe, projekcje w </a:t>
            </a:r>
            <a:r>
              <a:rPr lang="pl-PL" dirty="0"/>
              <a:t>s</a:t>
            </a:r>
            <a:r>
              <a:rPr lang="pl-PL" dirty="0" smtClean="0"/>
              <a:t>ali widowiskowej </a:t>
            </a:r>
          </a:p>
          <a:p>
            <a:r>
              <a:rPr lang="pl-PL" dirty="0" smtClean="0"/>
              <a:t>Zajęcia przyrodnicze – spotkanie z jeżami we współpracy z Ośrodkiem Rehabilitacji Jeży w Kłodzku</a:t>
            </a:r>
          </a:p>
        </p:txBody>
      </p:sp>
    </p:spTree>
    <p:extLst>
      <p:ext uri="{BB962C8B-B14F-4D97-AF65-F5344CB8AC3E}">
        <p14:creationId xmlns:p14="http://schemas.microsoft.com/office/powerpoint/2010/main" val="23618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err="1" smtClean="0"/>
              <a:t>Miniprojekty</a:t>
            </a:r>
            <a:r>
              <a:rPr lang="pl-PL" b="1" dirty="0" smtClean="0"/>
              <a:t> ESK 2016</a:t>
            </a:r>
            <a:endParaRPr lang="pl-PL" b="1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400" dirty="0" smtClean="0"/>
          </a:p>
          <a:p>
            <a:r>
              <a:rPr lang="pl-PL" sz="2400" b="1" dirty="0" smtClean="0"/>
              <a:t>ART-BUS</a:t>
            </a:r>
            <a:r>
              <a:rPr lang="pl-PL" sz="2400" dirty="0" smtClean="0"/>
              <a:t>  - autobus kulturalny – wycieczka do Wrocławia na konkretne wydarzenie kulturalne</a:t>
            </a:r>
          </a:p>
          <a:p>
            <a:endParaRPr lang="pl-PL" sz="2400" dirty="0"/>
          </a:p>
          <a:p>
            <a:r>
              <a:rPr lang="pl-PL" sz="2400" b="1" dirty="0" smtClean="0"/>
              <a:t>KULTURALNY WTOREK </a:t>
            </a:r>
            <a:r>
              <a:rPr lang="pl-PL" sz="2400" dirty="0" smtClean="0"/>
              <a:t>– promocja gminy Kamieniec Ząbkowicki w sercu Wrocławia – BAR BARBARA</a:t>
            </a:r>
          </a:p>
          <a:p>
            <a:endParaRPr lang="pl-PL" sz="2400" dirty="0"/>
          </a:p>
          <a:p>
            <a:r>
              <a:rPr lang="pl-PL" sz="2400" b="1" dirty="0" smtClean="0"/>
              <a:t>KSIĄŻKA W PRZESTRZENI PUBLICZNEJ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65973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Festiwal </a:t>
            </a:r>
            <a:r>
              <a:rPr lang="pl-PL" b="1" i="1" dirty="0" smtClean="0"/>
              <a:t>MEZALIANS</a:t>
            </a:r>
            <a:endParaRPr lang="pl-PL" b="1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dirty="0"/>
              <a:t>Trwają przygotowania do Festiwalu</a:t>
            </a:r>
            <a:r>
              <a:rPr lang="pl-PL" b="1" dirty="0"/>
              <a:t> </a:t>
            </a:r>
            <a:r>
              <a:rPr lang="pl-PL" dirty="0"/>
              <a:t>Teatralnego Mezalians, który odbędzie się  18-21 sierpnia bieżącego roku w naszej gminie. Członkowie Akademii Teatru Alternatywnego odwiedzają naszą gminę ćwicząc z mieszkańcami etiudy teatralne, warsztat pisania scenariuszy, odwiedzają dzieci i młodzież w szkołach i świetlicach ucząc </a:t>
            </a:r>
            <a:r>
              <a:rPr lang="pl-PL" dirty="0" smtClean="0"/>
              <a:t>tańców </a:t>
            </a:r>
            <a:r>
              <a:rPr lang="pl-PL" dirty="0"/>
              <a:t>oraz przeprowadzając zajęcia plastyczne i nie tylko. Odwiedzili nas także podczas Wiosny Tulipanów. </a:t>
            </a:r>
            <a:r>
              <a:rPr lang="pl-PL" dirty="0" smtClean="0"/>
              <a:t>Gminne Centrum Kultury jest głównym koordynatorem wydarzeń związanych z organizacją sierpniowego Festiwalu.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4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323528" y="260648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Przygotowania do festiwalu</a:t>
            </a:r>
            <a:endParaRPr lang="pl-PL" b="1" dirty="0"/>
          </a:p>
        </p:txBody>
      </p:sp>
      <p:pic>
        <p:nvPicPr>
          <p:cNvPr id="4" name="Obraz 3" descr="IMG_92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59"/>
            <a:ext cx="3636912" cy="2208245"/>
          </a:xfrm>
          <a:prstGeom prst="rect">
            <a:avLst/>
          </a:prstGeom>
        </p:spPr>
      </p:pic>
      <p:pic>
        <p:nvPicPr>
          <p:cNvPr id="3074" name="Picture 2" descr="F:\13007219_1734743316806381_280980803430552231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268761"/>
            <a:ext cx="3888432" cy="4968552"/>
          </a:xfrm>
          <a:prstGeom prst="rect">
            <a:avLst/>
          </a:prstGeom>
          <a:noFill/>
        </p:spPr>
      </p:pic>
      <p:pic>
        <p:nvPicPr>
          <p:cNvPr id="3075" name="Picture 3" descr="F:\13268459_614481722054425_2545343759840283880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789040"/>
            <a:ext cx="3707904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9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b="1" dirty="0" smtClean="0"/>
              <a:t>W dniu 27 maja w Kamieńcu gościliśmy Akademię Teatru Alternatywnego, która przygotowała i przeprowadziła różne akcje teatralne. Wydarzenia kulturalne w tym dniu to zapowiedź sierpniowego festiwalu.</a:t>
            </a:r>
            <a:endParaRPr lang="pl-PL" sz="24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323480" cy="443130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459831"/>
            <a:ext cx="3657600" cy="2743200"/>
          </a:xfrm>
        </p:spPr>
      </p:pic>
    </p:spTree>
    <p:extLst>
      <p:ext uri="{BB962C8B-B14F-4D97-AF65-F5344CB8AC3E}">
        <p14:creationId xmlns:p14="http://schemas.microsoft.com/office/powerpoint/2010/main" val="358112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" y="281256"/>
            <a:ext cx="4032448" cy="30243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85661"/>
            <a:ext cx="5854334" cy="328743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97151"/>
            <a:ext cx="4187297" cy="23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0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620688"/>
            <a:ext cx="7609656" cy="578011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dirty="0" smtClean="0"/>
              <a:t>Korzystając z okazji chciałabym podziękować za współpracę Dyrektorom Szkół, Przedszkoli, Zakładów Pracy, Sołtysom          i wszystkim organizacjom społecznym.</a:t>
            </a:r>
          </a:p>
          <a:p>
            <a:pPr algn="ctr">
              <a:buNone/>
            </a:pPr>
            <a:r>
              <a:rPr lang="pl-PL" sz="2400" dirty="0" smtClean="0"/>
              <a:t>Na zakończenie pragnę podziękować Wójtowi Gminy  oraz Radnym Rady Gminy za okazywaną pomoc przy realizacji zadań.</a:t>
            </a:r>
          </a:p>
          <a:p>
            <a:pPr algn="ctr">
              <a:buNone/>
            </a:pPr>
            <a:r>
              <a:rPr lang="pl-PL" sz="2400" dirty="0" smtClean="0"/>
              <a:t>W dniu wczorajszym obchodziliśmy  Dzień Działacza Kultury. </a:t>
            </a:r>
            <a:r>
              <a:rPr lang="pl-PL" sz="2400" dirty="0"/>
              <a:t>Z</a:t>
            </a:r>
            <a:r>
              <a:rPr lang="pl-PL" sz="2400" dirty="0" smtClean="0"/>
              <a:t> tej okazji pragnę podziękować wszystkim pracownikom GCK, życząc sukcesów w pracy zawodowej oraz wszelkiej pomyślności w życiu osobistym.</a:t>
            </a:r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dirty="0" smtClean="0"/>
              <a:t>Jeszcze raz dziękuję wszystkim za pomoc przy realizacji wspólnych przedsięwzięć.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59339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yleganie">
  <a:themeElements>
    <a:clrScheme name="Przylegani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Pakiet 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zylegani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851</TotalTime>
  <Words>1488</Words>
  <Application>Microsoft Office PowerPoint</Application>
  <PresentationFormat>Pokaz na ekranie (4:3)</PresentationFormat>
  <Paragraphs>219</Paragraphs>
  <Slides>79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79</vt:i4>
      </vt:variant>
    </vt:vector>
  </HeadingPairs>
  <TitlesOfParts>
    <vt:vector size="80" baseType="lpstr">
      <vt:lpstr>Przyleganie</vt:lpstr>
      <vt:lpstr>                SESJA RADY GMINY 30.05.2016</vt:lpstr>
      <vt:lpstr>   Głównym zadaniem Gminnego Centrum Kultury jest działalność kulturalna, biblioteczna  i organizacja ruchu turystycznego po Zespole Pałacowo – Parkowym. </vt:lpstr>
      <vt:lpstr>Zajęcia dla dorosłych</vt:lpstr>
      <vt:lpstr> Warsztaty plastyczno - techniczne </vt:lpstr>
      <vt:lpstr>Warsztaty plastyczno-techniczne</vt:lpstr>
      <vt:lpstr>Warsztaty plastyczno-techniczne dla dzieci</vt:lpstr>
      <vt:lpstr>Szachy dla dzieci i młodzieży </vt:lpstr>
      <vt:lpstr>Zajęcia taneczne </vt:lpstr>
      <vt:lpstr> Warsztaty naukowe  „MINI NAUKOWIEC” </vt:lpstr>
      <vt:lpstr>Kurs języka angielskiego dla dorosłych</vt:lpstr>
      <vt:lpstr>Warsztaty twórcze dla dorosłych</vt:lpstr>
      <vt:lpstr>Warsztaty twórcze c.d.</vt:lpstr>
      <vt:lpstr>Warsztaty – Klub Seniora Kamieniec Ząbkowicki II</vt:lpstr>
      <vt:lpstr>Zajęcia Hatha Joga</vt:lpstr>
      <vt:lpstr>Aerobik</vt:lpstr>
      <vt:lpstr>Gminne Centrum Kultury jest głównym organizatorem imprez organizowanych w naszej Gminie.</vt:lpstr>
      <vt:lpstr>Finał Wielkiej Orkiestry Świątecznej Pomocy – zebrano 10 443zł</vt:lpstr>
      <vt:lpstr>FERIE ZIMOWE 2016</vt:lpstr>
      <vt:lpstr>W czasie ferii odbyły się:</vt:lpstr>
      <vt:lpstr>Wycieczka do kina:</vt:lpstr>
      <vt:lpstr>Wycieczka do aquaparku GRANIT  w Strzelinie</vt:lpstr>
      <vt:lpstr>Wycieczka do aquaparku</vt:lpstr>
      <vt:lpstr>Spotkanie z wężami</vt:lpstr>
      <vt:lpstr>Koncert walentynkowy:</vt:lpstr>
      <vt:lpstr>Koncert walentynkowy</vt:lpstr>
      <vt:lpstr>Spektakl Moc dobrego wychowania Teatr MASKA</vt:lpstr>
      <vt:lpstr>W dniu 18 lutego w GCK odbyły się gminne eliminacje Dolnośląskiego Konkursu Recytatorskiego "Pegazik".</vt:lpstr>
      <vt:lpstr>Na pierwszych trzech miejscach uplasowały się: Martyna Waligóra, Emilia Sowa  oraz Karina Służyńska. </vt:lpstr>
      <vt:lpstr>VII Diecezjalne spotkanie kolędników  misyjnych diecezji świdnickiej</vt:lpstr>
      <vt:lpstr>Prezentacja programu PowerPoint</vt:lpstr>
      <vt:lpstr>Gminny Dzień Kobiet</vt:lpstr>
      <vt:lpstr>Uroczyste spotkanie z okazji Dnia Kobiet</vt:lpstr>
      <vt:lpstr>Święto 3 Maja</vt:lpstr>
      <vt:lpstr>II Wiosna Tulipanów 2016</vt:lpstr>
      <vt:lpstr>Prezentacja programu PowerPoint</vt:lpstr>
      <vt:lpstr>II Wiosna Tulipanów</vt:lpstr>
      <vt:lpstr>II Wiosna Tulipanów</vt:lpstr>
      <vt:lpstr>II Wiosna Tulipanów</vt:lpstr>
      <vt:lpstr>II Wiosna Tulipanów</vt:lpstr>
      <vt:lpstr>Współpraca z sołectwami                     i innymi organizacjami</vt:lpstr>
      <vt:lpstr>GCK jako centrum spotkań</vt:lpstr>
      <vt:lpstr>Współpraca ze szkołami  i przedszkolami</vt:lpstr>
      <vt:lpstr>Prezentacja programu PowerPoint</vt:lpstr>
      <vt:lpstr>Wnioski i dofinansowania</vt:lpstr>
      <vt:lpstr>Działalność biblioteczna</vt:lpstr>
      <vt:lpstr>Strona WWW</vt:lpstr>
      <vt:lpstr>Fanpage na facebook’u</vt:lpstr>
      <vt:lpstr>Wprowadzony został system elektroniczny MAK+ </vt:lpstr>
      <vt:lpstr>Nowe karty biblioteczne</vt:lpstr>
      <vt:lpstr>Nowości wydawnicze zakupywane są na bieżąco</vt:lpstr>
      <vt:lpstr>Książki nagradzane – Nobel, Nike, Paszport Polityki</vt:lpstr>
      <vt:lpstr>Spełniamy życzenia naszych Czytelników:</vt:lpstr>
      <vt:lpstr>Prenumerujemy  i udostępniamy około 20 czasopism</vt:lpstr>
      <vt:lpstr>Prezentacja programu PowerPoint</vt:lpstr>
      <vt:lpstr>Wykupiony został dostęp do platformy IBUK LIBRA</vt:lpstr>
      <vt:lpstr>Prezentacja programu PowerPoint</vt:lpstr>
      <vt:lpstr>Organizujemy spotkania autorskie</vt:lpstr>
      <vt:lpstr>Książka na telefon, wypożyczenia międzybiblioteczne</vt:lpstr>
      <vt:lpstr>Światowy Dzień Książki 08.05.2016</vt:lpstr>
      <vt:lpstr>Prezentacja programu PowerPoint</vt:lpstr>
      <vt:lpstr>Lekcje biblioteczne dla szkół i przedszkoli</vt:lpstr>
      <vt:lpstr>Recenzje na portalu DOBA.PL</vt:lpstr>
      <vt:lpstr>Dołączamy do ogólnopolskich akcji</vt:lpstr>
      <vt:lpstr>Noc Bibliotek  4 czerwca 2016 – po raz pierwszy w naszej bibliotece</vt:lpstr>
      <vt:lpstr> „Z książką na walizkach” </vt:lpstr>
      <vt:lpstr>Organizacja ruchu turystycznego</vt:lpstr>
      <vt:lpstr>Pałac Marianny Orańskiej</vt:lpstr>
      <vt:lpstr>Kawiarnia</vt:lpstr>
      <vt:lpstr>Kamieniecka Izba Pamiątek</vt:lpstr>
      <vt:lpstr>Punkt Informacji Turystycznej</vt:lpstr>
      <vt:lpstr>Co przed nami?</vt:lpstr>
      <vt:lpstr>Wakacje 2016</vt:lpstr>
      <vt:lpstr>Wakacje 2016</vt:lpstr>
      <vt:lpstr>Miniprojekty ESK 2016</vt:lpstr>
      <vt:lpstr>Festiwal MEZALIANS</vt:lpstr>
      <vt:lpstr>Przygotowania do festiwalu</vt:lpstr>
      <vt:lpstr>W dniu 27 maja w Kamieńcu gościliśmy Akademię Teatru Alternatywnego, która przygotowała i przeprowadziła różne akcje teatralne. Wydarzenia kulturalne w tym dniu to zapowiedź sierpniowego festiwalu.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SESJA RADY GMINY 30.05.2016</dc:title>
  <dc:creator>User</dc:creator>
  <cp:lastModifiedBy>Naśka</cp:lastModifiedBy>
  <cp:revision>112</cp:revision>
  <dcterms:created xsi:type="dcterms:W3CDTF">2016-05-25T13:28:01Z</dcterms:created>
  <dcterms:modified xsi:type="dcterms:W3CDTF">2016-05-30T06:19:59Z</dcterms:modified>
</cp:coreProperties>
</file>