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097" r:id="rId2"/>
  </p:sldMasterIdLst>
  <p:notesMasterIdLst>
    <p:notesMasterId r:id="rId31"/>
  </p:notesMasterIdLst>
  <p:sldIdLst>
    <p:sldId id="389" r:id="rId3"/>
    <p:sldId id="372" r:id="rId4"/>
    <p:sldId id="373" r:id="rId5"/>
    <p:sldId id="374" r:id="rId6"/>
    <p:sldId id="376" r:id="rId7"/>
    <p:sldId id="384" r:id="rId8"/>
    <p:sldId id="386" r:id="rId9"/>
    <p:sldId id="396" r:id="rId10"/>
    <p:sldId id="385" r:id="rId11"/>
    <p:sldId id="391" r:id="rId12"/>
    <p:sldId id="378" r:id="rId13"/>
    <p:sldId id="397" r:id="rId14"/>
    <p:sldId id="331" r:id="rId15"/>
    <p:sldId id="332" r:id="rId16"/>
    <p:sldId id="323" r:id="rId17"/>
    <p:sldId id="321" r:id="rId18"/>
    <p:sldId id="336" r:id="rId19"/>
    <p:sldId id="337" r:id="rId20"/>
    <p:sldId id="338" r:id="rId21"/>
    <p:sldId id="339" r:id="rId22"/>
    <p:sldId id="340" r:id="rId23"/>
    <p:sldId id="382" r:id="rId24"/>
    <p:sldId id="392" r:id="rId25"/>
    <p:sldId id="345" r:id="rId26"/>
    <p:sldId id="393" r:id="rId27"/>
    <p:sldId id="394" r:id="rId28"/>
    <p:sldId id="395" r:id="rId29"/>
    <p:sldId id="381" r:id="rId30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70087"/>
    <a:srgbClr val="FFFF00"/>
    <a:srgbClr val="FF0000"/>
    <a:srgbClr val="FF6600"/>
    <a:srgbClr val="55D5FF"/>
    <a:srgbClr val="F35C19"/>
    <a:srgbClr val="0B49C5"/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71" autoAdjust="0"/>
  </p:normalViewPr>
  <p:slideViewPr>
    <p:cSldViewPr>
      <p:cViewPr varScale="1">
        <p:scale>
          <a:sx n="68" d="100"/>
          <a:sy n="68" d="100"/>
        </p:scale>
        <p:origin x="4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prezentacja%20Kamieniec%20IX%202016:Stan_Bezrobocia2016_17-10-2016_11-13-33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'2016'!$A$40:$B$40</c:f>
              <c:strCache>
                <c:ptCount val="1"/>
                <c:pt idx="0">
                  <c:v>Kamieniec Ząbk.</c:v>
                </c:pt>
              </c:strCache>
            </c:strRef>
          </c:tx>
          <c:spPr>
            <a:solidFill>
              <a:srgbClr val="0B49C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solidFill>
                      <a:srgbClr val="3366FF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'2016'!$C$39:$K$39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'2016'!$C$40:$K$40</c:f>
              <c:numCache>
                <c:formatCode>General</c:formatCode>
                <c:ptCount val="9"/>
                <c:pt idx="0">
                  <c:v>434</c:v>
                </c:pt>
                <c:pt idx="1">
                  <c:v>456</c:v>
                </c:pt>
                <c:pt idx="2">
                  <c:v>482</c:v>
                </c:pt>
                <c:pt idx="3">
                  <c:v>516</c:v>
                </c:pt>
                <c:pt idx="4">
                  <c:v>486</c:v>
                </c:pt>
                <c:pt idx="5">
                  <c:v>461</c:v>
                </c:pt>
                <c:pt idx="6">
                  <c:v>430</c:v>
                </c:pt>
                <c:pt idx="7">
                  <c:v>448</c:v>
                </c:pt>
                <c:pt idx="8">
                  <c:v>359</c:v>
                </c:pt>
              </c:numCache>
            </c:numRef>
          </c:val>
        </c:ser>
        <c:ser>
          <c:idx val="1"/>
          <c:order val="1"/>
          <c:tx>
            <c:strRef>
              <c:f>'2016'!$A$41:$B$41</c:f>
              <c:strCache>
                <c:ptCount val="1"/>
                <c:pt idx="0">
                  <c:v>Powiat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'2016'!$C$39:$K$39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'2016'!$C$41:$K$41</c:f>
              <c:numCache>
                <c:formatCode>General</c:formatCode>
                <c:ptCount val="9"/>
                <c:pt idx="0">
                  <c:v>3648</c:v>
                </c:pt>
                <c:pt idx="1">
                  <c:v>3798</c:v>
                </c:pt>
                <c:pt idx="2">
                  <c:v>3769</c:v>
                </c:pt>
                <c:pt idx="3">
                  <c:v>3605</c:v>
                </c:pt>
                <c:pt idx="4">
                  <c:v>3322</c:v>
                </c:pt>
                <c:pt idx="5">
                  <c:v>3283</c:v>
                </c:pt>
                <c:pt idx="6">
                  <c:v>3171</c:v>
                </c:pt>
                <c:pt idx="7">
                  <c:v>3111</c:v>
                </c:pt>
                <c:pt idx="8">
                  <c:v>3069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0192856"/>
        <c:axId val="160193752"/>
        <c:axId val="0"/>
      </c:bar3DChart>
      <c:catAx>
        <c:axId val="160192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0193752"/>
        <c:crosses val="autoZero"/>
        <c:auto val="1"/>
        <c:lblAlgn val="ctr"/>
        <c:lblOffset val="100"/>
        <c:noMultiLvlLbl val="0"/>
      </c:catAx>
      <c:valAx>
        <c:axId val="160193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1928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22406968555376"/>
          <c:y val="4.8324210222888101E-4"/>
          <c:w val="0.69260431236355502"/>
          <c:h val="6.7285691980170398E-2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'2016'!$A$67:$B$67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'2016'!$C$66:$E$66</c:f>
              <c:strCache>
                <c:ptCount val="3"/>
                <c:pt idx="0">
                  <c:v>IX 2014</c:v>
                </c:pt>
                <c:pt idx="1">
                  <c:v>IX 2015</c:v>
                </c:pt>
                <c:pt idx="2">
                  <c:v>IX 2016</c:v>
                </c:pt>
              </c:strCache>
            </c:strRef>
          </c:cat>
          <c:val>
            <c:numRef>
              <c:f>'2016'!$C$67:$E$67</c:f>
              <c:numCache>
                <c:formatCode>General</c:formatCode>
                <c:ptCount val="3"/>
                <c:pt idx="0">
                  <c:v>11.5</c:v>
                </c:pt>
                <c:pt idx="1">
                  <c:v>9.7000000000000011</c:v>
                </c:pt>
                <c:pt idx="2">
                  <c:v>8.3000000000000007</c:v>
                </c:pt>
              </c:numCache>
            </c:numRef>
          </c:val>
        </c:ser>
        <c:ser>
          <c:idx val="1"/>
          <c:order val="1"/>
          <c:tx>
            <c:strRef>
              <c:f>'2016'!$A$68:$B$68</c:f>
              <c:strCache>
                <c:ptCount val="1"/>
                <c:pt idx="0">
                  <c:v>WOJEWÓDZTWO DOLNOŚLĄSKIE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dLbls>
            <c:dLbl>
              <c:idx val="0"/>
              <c:layout>
                <c:manualLayout>
                  <c:x val="2.3438538705171201E-2"/>
                  <c:y val="-1.7636929230085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746703080355602E-2"/>
                  <c:y val="-7.00116621788455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788919233629701E-2"/>
                  <c:y val="-1.05017493268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rgbClr val="3366FF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'2016'!$C$66:$E$66</c:f>
              <c:strCache>
                <c:ptCount val="3"/>
                <c:pt idx="0">
                  <c:v>IX 2014</c:v>
                </c:pt>
                <c:pt idx="1">
                  <c:v>IX 2015</c:v>
                </c:pt>
                <c:pt idx="2">
                  <c:v>IX 2016</c:v>
                </c:pt>
              </c:strCache>
            </c:strRef>
          </c:cat>
          <c:val>
            <c:numRef>
              <c:f>'2016'!$C$68:$E$68</c:f>
              <c:numCache>
                <c:formatCode>General</c:formatCode>
                <c:ptCount val="3"/>
                <c:pt idx="0">
                  <c:v>10.9</c:v>
                </c:pt>
                <c:pt idx="1">
                  <c:v>8.6</c:v>
                </c:pt>
                <c:pt idx="2">
                  <c:v>7.3</c:v>
                </c:pt>
              </c:numCache>
            </c:numRef>
          </c:val>
        </c:ser>
        <c:ser>
          <c:idx val="2"/>
          <c:order val="2"/>
          <c:tx>
            <c:strRef>
              <c:f>'2016'!$A$69:$B$69</c:f>
              <c:strCache>
                <c:ptCount val="1"/>
                <c:pt idx="0">
                  <c:v>POWIAT ZĄBKOWOCKI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layout>
                <c:manualLayout>
                  <c:x val="1.7347799242707101E-2"/>
                  <c:y val="-1.1023080768803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902149305814801E-2"/>
                  <c:y val="-2.8660009998888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6738996213535507E-3"/>
                  <c:y val="-3.7478474613931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1800" b="1">
                    <a:solidFill>
                      <a:srgbClr val="FFFFFF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'2016'!$C$66:$E$66</c:f>
              <c:strCache>
                <c:ptCount val="3"/>
                <c:pt idx="0">
                  <c:v>IX 2014</c:v>
                </c:pt>
                <c:pt idx="1">
                  <c:v>IX 2015</c:v>
                </c:pt>
                <c:pt idx="2">
                  <c:v>IX 2016</c:v>
                </c:pt>
              </c:strCache>
            </c:strRef>
          </c:cat>
          <c:val>
            <c:numRef>
              <c:f>'2016'!$C$69:$E$69</c:f>
              <c:numCache>
                <c:formatCode>General</c:formatCode>
                <c:ptCount val="3"/>
                <c:pt idx="0">
                  <c:v>19.399999999999999</c:v>
                </c:pt>
                <c:pt idx="1">
                  <c:v>14.8</c:v>
                </c:pt>
                <c:pt idx="2">
                  <c:v>13.6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891208"/>
        <c:axId val="159891592"/>
        <c:axId val="0"/>
      </c:bar3DChart>
      <c:catAx>
        <c:axId val="159891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9891592"/>
        <c:crosses val="autoZero"/>
        <c:auto val="1"/>
        <c:lblAlgn val="ctr"/>
        <c:lblOffset val="100"/>
        <c:noMultiLvlLbl val="0"/>
      </c:catAx>
      <c:valAx>
        <c:axId val="159891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89120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0270782921139E-2"/>
          <c:y val="2.25152288043645E-2"/>
          <c:w val="0.92933226479803999"/>
          <c:h val="0.902309317877210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'2016'!$C$105</c:f>
              <c:strCache>
                <c:ptCount val="1"/>
                <c:pt idx="0">
                  <c:v>Praca subsydiowana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'2016'!$D$104:$L$104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'2016'!$D$105:$L$105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7</c:v>
                </c:pt>
                <c:pt idx="3">
                  <c:v>15</c:v>
                </c:pt>
                <c:pt idx="4">
                  <c:v>32</c:v>
                </c:pt>
                <c:pt idx="5">
                  <c:v>29</c:v>
                </c:pt>
                <c:pt idx="6">
                  <c:v>12</c:v>
                </c:pt>
                <c:pt idx="7">
                  <c:v>4</c:v>
                </c:pt>
                <c:pt idx="8">
                  <c:v>101</c:v>
                </c:pt>
              </c:numCache>
            </c:numRef>
          </c:val>
        </c:ser>
        <c:ser>
          <c:idx val="1"/>
          <c:order val="1"/>
          <c:tx>
            <c:strRef>
              <c:f>'2016'!$C$106</c:f>
              <c:strCache>
                <c:ptCount val="1"/>
                <c:pt idx="0">
                  <c:v>Praca niesubsydiowana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cat>
            <c:strRef>
              <c:f>'2016'!$D$104:$L$104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'2016'!$D$106:$L$106</c:f>
              <c:numCache>
                <c:formatCode>General</c:formatCode>
                <c:ptCount val="9"/>
                <c:pt idx="0">
                  <c:v>35</c:v>
                </c:pt>
                <c:pt idx="1">
                  <c:v>24</c:v>
                </c:pt>
                <c:pt idx="2">
                  <c:v>45</c:v>
                </c:pt>
                <c:pt idx="3">
                  <c:v>26</c:v>
                </c:pt>
                <c:pt idx="4">
                  <c:v>30</c:v>
                </c:pt>
                <c:pt idx="5">
                  <c:v>31</c:v>
                </c:pt>
                <c:pt idx="6">
                  <c:v>27</c:v>
                </c:pt>
                <c:pt idx="7">
                  <c:v>18</c:v>
                </c:pt>
                <c:pt idx="8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505064"/>
        <c:axId val="160505448"/>
        <c:axId val="0"/>
      </c:bar3DChart>
      <c:catAx>
        <c:axId val="160505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0505448"/>
        <c:crosses val="autoZero"/>
        <c:auto val="1"/>
        <c:lblAlgn val="ctr"/>
        <c:lblOffset val="100"/>
        <c:noMultiLvlLbl val="0"/>
      </c:catAx>
      <c:valAx>
        <c:axId val="160505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505064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371900789863702E-2"/>
          <c:y val="0.18137372200809601"/>
          <c:w val="0.93635774308979902"/>
          <c:h val="0.7054187711336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'2016'!$A$165:$B$165</c:f>
              <c:strCache>
                <c:ptCount val="1"/>
                <c:pt idx="0">
                  <c:v>Praca subsydiowana  w Gminie Kamieniec Ząbk.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FF6600"/>
              </a:solidFill>
            </a:ln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'2016'!$C$165:$K$165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7</c:v>
                </c:pt>
                <c:pt idx="3">
                  <c:v>15</c:v>
                </c:pt>
                <c:pt idx="4">
                  <c:v>32</c:v>
                </c:pt>
                <c:pt idx="5">
                  <c:v>29</c:v>
                </c:pt>
                <c:pt idx="6">
                  <c:v>12</c:v>
                </c:pt>
                <c:pt idx="7">
                  <c:v>4</c:v>
                </c:pt>
                <c:pt idx="8">
                  <c:v>101</c:v>
                </c:pt>
              </c:numCache>
            </c:numRef>
          </c:val>
        </c:ser>
        <c:ser>
          <c:idx val="1"/>
          <c:order val="1"/>
          <c:tx>
            <c:strRef>
              <c:f>'2016'!$A$166:$B$166</c:f>
              <c:strCache>
                <c:ptCount val="1"/>
                <c:pt idx="0">
                  <c:v>Praca subsydiowana  w Powiecie Ząbkowickim</c:v>
                </c:pt>
              </c:strCache>
            </c:strRef>
          </c:tx>
          <c:spPr>
            <a:solidFill>
              <a:srgbClr val="0000FF"/>
            </a:solidFill>
            <a:ln>
              <a:solidFill>
                <a:srgbClr val="0000FF"/>
              </a:solidFill>
            </a:ln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'2016'!$C$166:$K$166</c:f>
              <c:numCache>
                <c:formatCode>General</c:formatCode>
                <c:ptCount val="9"/>
                <c:pt idx="0">
                  <c:v>8</c:v>
                </c:pt>
                <c:pt idx="1">
                  <c:v>14</c:v>
                </c:pt>
                <c:pt idx="2">
                  <c:v>85</c:v>
                </c:pt>
                <c:pt idx="3">
                  <c:v>67</c:v>
                </c:pt>
                <c:pt idx="4">
                  <c:v>89</c:v>
                </c:pt>
                <c:pt idx="5">
                  <c:v>105</c:v>
                </c:pt>
                <c:pt idx="6">
                  <c:v>63</c:v>
                </c:pt>
                <c:pt idx="7">
                  <c:v>35</c:v>
                </c:pt>
                <c:pt idx="8">
                  <c:v>125</c:v>
                </c:pt>
              </c:numCache>
            </c:numRef>
          </c:val>
        </c:ser>
        <c:ser>
          <c:idx val="2"/>
          <c:order val="2"/>
          <c:tx>
            <c:strRef>
              <c:f>'2016'!$A$167:$B$167</c:f>
              <c:strCache>
                <c:ptCount val="1"/>
                <c:pt idx="0">
                  <c:v>Praca niesubsydiowana w Gminie Kamieniec Ząbk.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FF6600"/>
              </a:solidFill>
            </a:ln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'2016'!$C$167:$K$167</c:f>
              <c:numCache>
                <c:formatCode>General</c:formatCode>
                <c:ptCount val="9"/>
                <c:pt idx="0">
                  <c:v>35</c:v>
                </c:pt>
                <c:pt idx="1">
                  <c:v>24</c:v>
                </c:pt>
                <c:pt idx="2">
                  <c:v>45</c:v>
                </c:pt>
                <c:pt idx="3">
                  <c:v>26</c:v>
                </c:pt>
                <c:pt idx="4">
                  <c:v>30</c:v>
                </c:pt>
                <c:pt idx="5">
                  <c:v>31</c:v>
                </c:pt>
                <c:pt idx="6">
                  <c:v>27</c:v>
                </c:pt>
                <c:pt idx="7">
                  <c:v>18</c:v>
                </c:pt>
                <c:pt idx="8">
                  <c:v>38</c:v>
                </c:pt>
              </c:numCache>
            </c:numRef>
          </c:val>
        </c:ser>
        <c:ser>
          <c:idx val="3"/>
          <c:order val="3"/>
          <c:tx>
            <c:strRef>
              <c:f>'2016'!$A$168:$B$168</c:f>
              <c:strCache>
                <c:ptCount val="1"/>
                <c:pt idx="0">
                  <c:v>Praca niesubsydiowana  w Powiecie Ząbkowickim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'2016'!$C$168:$K$168</c:f>
              <c:numCache>
                <c:formatCode>General</c:formatCode>
                <c:ptCount val="9"/>
                <c:pt idx="0">
                  <c:v>233</c:v>
                </c:pt>
                <c:pt idx="1">
                  <c:v>186</c:v>
                </c:pt>
                <c:pt idx="2">
                  <c:v>321</c:v>
                </c:pt>
                <c:pt idx="3">
                  <c:v>306</c:v>
                </c:pt>
                <c:pt idx="4">
                  <c:v>287</c:v>
                </c:pt>
                <c:pt idx="5">
                  <c:v>242</c:v>
                </c:pt>
                <c:pt idx="6">
                  <c:v>200</c:v>
                </c:pt>
                <c:pt idx="7">
                  <c:v>175</c:v>
                </c:pt>
                <c:pt idx="8">
                  <c:v>264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0771728"/>
        <c:axId val="160776208"/>
        <c:axId val="0"/>
      </c:bar3DChart>
      <c:catAx>
        <c:axId val="160771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0776208"/>
        <c:crosses val="autoZero"/>
        <c:auto val="1"/>
        <c:lblAlgn val="ctr"/>
        <c:lblOffset val="100"/>
        <c:noMultiLvlLbl val="0"/>
      </c:catAx>
      <c:valAx>
        <c:axId val="160776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7717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640257715478105E-4"/>
          <c:y val="1.8547124334924898E-2"/>
          <c:w val="0.97533792650918605"/>
          <c:h val="0.1082380868839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'2016'!$A$158:$B$158</c:f>
              <c:strCache>
                <c:ptCount val="1"/>
                <c:pt idx="0">
                  <c:v>Praca subsydiowana  </c:v>
                </c:pt>
              </c:strCache>
            </c:strRef>
          </c:tx>
          <c:spPr>
            <a:solidFill>
              <a:schemeClr val="tx2">
                <a:lumMod val="90000"/>
              </a:schemeClr>
            </a:solidFill>
          </c:spPr>
          <c:invertIfNegative val="0"/>
          <c:cat>
            <c:strRef>
              <c:f>'2016'!$C$157:$K$157</c:f>
              <c:strCache>
                <c:ptCount val="9"/>
                <c:pt idx="0">
                  <c:v>I 2015</c:v>
                </c:pt>
                <c:pt idx="1">
                  <c:v>II 2015</c:v>
                </c:pt>
                <c:pt idx="2">
                  <c:v>III 2015</c:v>
                </c:pt>
                <c:pt idx="3">
                  <c:v>IV 2015</c:v>
                </c:pt>
                <c:pt idx="4">
                  <c:v>V 2015</c:v>
                </c:pt>
                <c:pt idx="5">
                  <c:v>VI 2015</c:v>
                </c:pt>
                <c:pt idx="6">
                  <c:v>VII 2015</c:v>
                </c:pt>
                <c:pt idx="7">
                  <c:v>VIII 2015</c:v>
                </c:pt>
                <c:pt idx="8">
                  <c:v>IX 2015</c:v>
                </c:pt>
              </c:strCache>
            </c:strRef>
          </c:cat>
          <c:val>
            <c:numRef>
              <c:f>'2016'!$C$158:$K$158</c:f>
              <c:numCache>
                <c:formatCode>General</c:formatCode>
                <c:ptCount val="9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39</c:v>
                </c:pt>
                <c:pt idx="6">
                  <c:v>8</c:v>
                </c:pt>
                <c:pt idx="7">
                  <c:v>9</c:v>
                </c:pt>
                <c:pt idx="8">
                  <c:v>6</c:v>
                </c:pt>
              </c:numCache>
            </c:numRef>
          </c:val>
        </c:ser>
        <c:ser>
          <c:idx val="1"/>
          <c:order val="1"/>
          <c:tx>
            <c:strRef>
              <c:f>'2016'!$A$159:$B$159</c:f>
              <c:strCache>
                <c:ptCount val="1"/>
                <c:pt idx="0">
                  <c:v>Praca niesubsydiowana 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cat>
            <c:strRef>
              <c:f>'2016'!$C$157:$K$157</c:f>
              <c:strCache>
                <c:ptCount val="9"/>
                <c:pt idx="0">
                  <c:v>I 2015</c:v>
                </c:pt>
                <c:pt idx="1">
                  <c:v>II 2015</c:v>
                </c:pt>
                <c:pt idx="2">
                  <c:v>III 2015</c:v>
                </c:pt>
                <c:pt idx="3">
                  <c:v>IV 2015</c:v>
                </c:pt>
                <c:pt idx="4">
                  <c:v>V 2015</c:v>
                </c:pt>
                <c:pt idx="5">
                  <c:v>VI 2015</c:v>
                </c:pt>
                <c:pt idx="6">
                  <c:v>VII 2015</c:v>
                </c:pt>
                <c:pt idx="7">
                  <c:v>VIII 2015</c:v>
                </c:pt>
                <c:pt idx="8">
                  <c:v>IX 2015</c:v>
                </c:pt>
              </c:strCache>
            </c:strRef>
          </c:cat>
          <c:val>
            <c:numRef>
              <c:f>'2016'!$C$159:$K$159</c:f>
              <c:numCache>
                <c:formatCode>General</c:formatCode>
                <c:ptCount val="9"/>
                <c:pt idx="0">
                  <c:v>16</c:v>
                </c:pt>
                <c:pt idx="1">
                  <c:v>33</c:v>
                </c:pt>
                <c:pt idx="2">
                  <c:v>38</c:v>
                </c:pt>
                <c:pt idx="3">
                  <c:v>37</c:v>
                </c:pt>
                <c:pt idx="4">
                  <c:v>39</c:v>
                </c:pt>
                <c:pt idx="5">
                  <c:v>25</c:v>
                </c:pt>
                <c:pt idx="6">
                  <c:v>20</c:v>
                </c:pt>
                <c:pt idx="7">
                  <c:v>30</c:v>
                </c:pt>
                <c:pt idx="8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1464936"/>
        <c:axId val="201465320"/>
        <c:axId val="0"/>
      </c:bar3DChart>
      <c:catAx>
        <c:axId val="201464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1465320"/>
        <c:crosses val="autoZero"/>
        <c:auto val="1"/>
        <c:lblAlgn val="ctr"/>
        <c:lblOffset val="100"/>
        <c:noMultiLvlLbl val="0"/>
      </c:catAx>
      <c:valAx>
        <c:axId val="201465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146493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670930005955603E-2"/>
          <c:y val="0.18614671469252"/>
          <c:w val="0.93453562081444497"/>
          <c:h val="0.697666633531947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'2016'!$A$137:$B$137</c:f>
              <c:strCache>
                <c:ptCount val="1"/>
                <c:pt idx="0">
                  <c:v>Praca subsydiowana  w Gminie Kamieniec Ząbk.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'2016'!$C$136:$K$136</c:f>
              <c:strCache>
                <c:ptCount val="9"/>
                <c:pt idx="0">
                  <c:v>I 2015</c:v>
                </c:pt>
                <c:pt idx="1">
                  <c:v>II 2015</c:v>
                </c:pt>
                <c:pt idx="2">
                  <c:v>III 2015</c:v>
                </c:pt>
                <c:pt idx="3">
                  <c:v>IV 2015</c:v>
                </c:pt>
                <c:pt idx="4">
                  <c:v>V 2015</c:v>
                </c:pt>
                <c:pt idx="5">
                  <c:v>VI 2015</c:v>
                </c:pt>
                <c:pt idx="6">
                  <c:v>VII 2015</c:v>
                </c:pt>
                <c:pt idx="7">
                  <c:v>VIII 2015</c:v>
                </c:pt>
                <c:pt idx="8">
                  <c:v>IX 2015</c:v>
                </c:pt>
              </c:strCache>
            </c:strRef>
          </c:cat>
          <c:val>
            <c:numRef>
              <c:f>'2016'!$C$137:$K$137</c:f>
              <c:numCache>
                <c:formatCode>General</c:formatCode>
                <c:ptCount val="9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39</c:v>
                </c:pt>
                <c:pt idx="6">
                  <c:v>8</c:v>
                </c:pt>
                <c:pt idx="7">
                  <c:v>9</c:v>
                </c:pt>
                <c:pt idx="8">
                  <c:v>6</c:v>
                </c:pt>
              </c:numCache>
            </c:numRef>
          </c:val>
        </c:ser>
        <c:ser>
          <c:idx val="1"/>
          <c:order val="1"/>
          <c:tx>
            <c:strRef>
              <c:f>'2016'!$A$138:$B$138</c:f>
              <c:strCache>
                <c:ptCount val="1"/>
                <c:pt idx="0">
                  <c:v>Praca subsydiowana  w Powiecie Ząbkowickim</c:v>
                </c:pt>
              </c:strCache>
            </c:strRef>
          </c:tx>
          <c:spPr>
            <a:solidFill>
              <a:srgbClr val="0B49C5"/>
            </a:solidFill>
          </c:spPr>
          <c:invertIfNegative val="0"/>
          <c:cat>
            <c:strRef>
              <c:f>'2016'!$C$136:$K$136</c:f>
              <c:strCache>
                <c:ptCount val="9"/>
                <c:pt idx="0">
                  <c:v>I 2015</c:v>
                </c:pt>
                <c:pt idx="1">
                  <c:v>II 2015</c:v>
                </c:pt>
                <c:pt idx="2">
                  <c:v>III 2015</c:v>
                </c:pt>
                <c:pt idx="3">
                  <c:v>IV 2015</c:v>
                </c:pt>
                <c:pt idx="4">
                  <c:v>V 2015</c:v>
                </c:pt>
                <c:pt idx="5">
                  <c:v>VI 2015</c:v>
                </c:pt>
                <c:pt idx="6">
                  <c:v>VII 2015</c:v>
                </c:pt>
                <c:pt idx="7">
                  <c:v>VIII 2015</c:v>
                </c:pt>
                <c:pt idx="8">
                  <c:v>IX 2015</c:v>
                </c:pt>
              </c:strCache>
            </c:strRef>
          </c:cat>
          <c:val>
            <c:numRef>
              <c:f>'2016'!$C$138:$K$138</c:f>
              <c:numCache>
                <c:formatCode>General</c:formatCode>
                <c:ptCount val="9"/>
                <c:pt idx="0">
                  <c:v>9</c:v>
                </c:pt>
                <c:pt idx="1">
                  <c:v>21</c:v>
                </c:pt>
                <c:pt idx="2">
                  <c:v>50</c:v>
                </c:pt>
                <c:pt idx="3">
                  <c:v>18</c:v>
                </c:pt>
                <c:pt idx="4">
                  <c:v>57</c:v>
                </c:pt>
                <c:pt idx="5">
                  <c:v>66</c:v>
                </c:pt>
                <c:pt idx="6">
                  <c:v>25</c:v>
                </c:pt>
                <c:pt idx="7">
                  <c:v>24</c:v>
                </c:pt>
                <c:pt idx="8">
                  <c:v>35</c:v>
                </c:pt>
              </c:numCache>
            </c:numRef>
          </c:val>
        </c:ser>
        <c:ser>
          <c:idx val="2"/>
          <c:order val="2"/>
          <c:tx>
            <c:strRef>
              <c:f>'2016'!$A$139:$B$139</c:f>
              <c:strCache>
                <c:ptCount val="1"/>
                <c:pt idx="0">
                  <c:v>Praca niesubsydiowana w Gminie Kamieniec Ząbk.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'2016'!$C$136:$K$136</c:f>
              <c:strCache>
                <c:ptCount val="9"/>
                <c:pt idx="0">
                  <c:v>I 2015</c:v>
                </c:pt>
                <c:pt idx="1">
                  <c:v>II 2015</c:v>
                </c:pt>
                <c:pt idx="2">
                  <c:v>III 2015</c:v>
                </c:pt>
                <c:pt idx="3">
                  <c:v>IV 2015</c:v>
                </c:pt>
                <c:pt idx="4">
                  <c:v>V 2015</c:v>
                </c:pt>
                <c:pt idx="5">
                  <c:v>VI 2015</c:v>
                </c:pt>
                <c:pt idx="6">
                  <c:v>VII 2015</c:v>
                </c:pt>
                <c:pt idx="7">
                  <c:v>VIII 2015</c:v>
                </c:pt>
                <c:pt idx="8">
                  <c:v>IX 2015</c:v>
                </c:pt>
              </c:strCache>
            </c:strRef>
          </c:cat>
          <c:val>
            <c:numRef>
              <c:f>'2016'!$C$139:$K$139</c:f>
              <c:numCache>
                <c:formatCode>General</c:formatCode>
                <c:ptCount val="9"/>
                <c:pt idx="0">
                  <c:v>16</c:v>
                </c:pt>
                <c:pt idx="1">
                  <c:v>33</c:v>
                </c:pt>
                <c:pt idx="2">
                  <c:v>38</c:v>
                </c:pt>
                <c:pt idx="3">
                  <c:v>37</c:v>
                </c:pt>
                <c:pt idx="4">
                  <c:v>39</c:v>
                </c:pt>
                <c:pt idx="5">
                  <c:v>25</c:v>
                </c:pt>
                <c:pt idx="6">
                  <c:v>20</c:v>
                </c:pt>
                <c:pt idx="7">
                  <c:v>30</c:v>
                </c:pt>
                <c:pt idx="8">
                  <c:v>43</c:v>
                </c:pt>
              </c:numCache>
            </c:numRef>
          </c:val>
        </c:ser>
        <c:ser>
          <c:idx val="3"/>
          <c:order val="3"/>
          <c:tx>
            <c:strRef>
              <c:f>'2016'!$A$140:$B$140</c:f>
              <c:strCache>
                <c:ptCount val="1"/>
                <c:pt idx="0">
                  <c:v>Praca niesubsydiowana  w Powiecie Ząbkowickim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cat>
            <c:strRef>
              <c:f>'2016'!$C$136:$K$136</c:f>
              <c:strCache>
                <c:ptCount val="9"/>
                <c:pt idx="0">
                  <c:v>I 2015</c:v>
                </c:pt>
                <c:pt idx="1">
                  <c:v>II 2015</c:v>
                </c:pt>
                <c:pt idx="2">
                  <c:v>III 2015</c:v>
                </c:pt>
                <c:pt idx="3">
                  <c:v>IV 2015</c:v>
                </c:pt>
                <c:pt idx="4">
                  <c:v>V 2015</c:v>
                </c:pt>
                <c:pt idx="5">
                  <c:v>VI 2015</c:v>
                </c:pt>
                <c:pt idx="6">
                  <c:v>VII 2015</c:v>
                </c:pt>
                <c:pt idx="7">
                  <c:v>VIII 2015</c:v>
                </c:pt>
                <c:pt idx="8">
                  <c:v>IX 2015</c:v>
                </c:pt>
              </c:strCache>
            </c:strRef>
          </c:cat>
          <c:val>
            <c:numRef>
              <c:f>'2016'!$C$140:$K$140</c:f>
              <c:numCache>
                <c:formatCode>General</c:formatCode>
                <c:ptCount val="9"/>
                <c:pt idx="0">
                  <c:v>177</c:v>
                </c:pt>
                <c:pt idx="1">
                  <c:v>218</c:v>
                </c:pt>
                <c:pt idx="2">
                  <c:v>243</c:v>
                </c:pt>
                <c:pt idx="3">
                  <c:v>367</c:v>
                </c:pt>
                <c:pt idx="4">
                  <c:v>331</c:v>
                </c:pt>
                <c:pt idx="5">
                  <c:v>226</c:v>
                </c:pt>
                <c:pt idx="6">
                  <c:v>217</c:v>
                </c:pt>
                <c:pt idx="7">
                  <c:v>271</c:v>
                </c:pt>
                <c:pt idx="8">
                  <c:v>322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299792"/>
        <c:axId val="159300184"/>
        <c:axId val="0"/>
      </c:bar3DChart>
      <c:catAx>
        <c:axId val="159299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9300184"/>
        <c:crosses val="autoZero"/>
        <c:auto val="1"/>
        <c:lblAlgn val="ctr"/>
        <c:lblOffset val="100"/>
        <c:noMultiLvlLbl val="0"/>
      </c:catAx>
      <c:valAx>
        <c:axId val="159300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2997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0620159993437995E-2"/>
          <c:y val="3.7325057163178098E-2"/>
          <c:w val="0.91937984000656203"/>
          <c:h val="0.11274885820592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813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1275" y="1"/>
            <a:ext cx="2944813" cy="496888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4B1431D-BA5F-2D4F-A3C8-DBFBE85EBF1D}" type="datetimeFigureOut">
              <a:rPr lang="pl-PL"/>
              <a:pPr>
                <a:defRPr/>
              </a:pPr>
              <a:t>2016-10-27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4813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1275" y="9428164"/>
            <a:ext cx="2944813" cy="496887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1A63A34-F57D-DA4C-BEF0-4A4527EB8B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99819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3174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49A40906-BB01-CC49-BC1F-5A559EDDE531}" type="slidenum">
              <a:rPr kumimoji="0" lang="pl-PL" sz="1200"/>
              <a:pPr/>
              <a:t>1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1899679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pl-PL">
              <a:latin typeface="Calibri" charset="0"/>
            </a:endParaRPr>
          </a:p>
        </p:txBody>
      </p:sp>
      <p:sp>
        <p:nvSpPr>
          <p:cNvPr id="3584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E08F4AD-CA25-E541-9337-C2857BAA89B0}" type="slidenum">
              <a:rPr kumimoji="0" lang="pl-PL" sz="1200"/>
              <a:pPr/>
              <a:t>2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2457675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789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kumimoji="0" lang="pl-PL">
              <a:latin typeface="Calibri" charset="0"/>
            </a:endParaRPr>
          </a:p>
        </p:txBody>
      </p:sp>
      <p:sp>
        <p:nvSpPr>
          <p:cNvPr id="3789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05D9201-1C0A-DB4E-B046-EFD4DBDAFC53}" type="slidenum">
              <a:rPr kumimoji="0" lang="pl-PL" sz="1200"/>
              <a:pPr/>
              <a:t>3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1920574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3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3993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4AE1C53-EEEC-D74C-AAC0-68EE093C9547}" type="slidenum">
              <a:rPr kumimoji="0" lang="pl-PL" sz="1200"/>
              <a:pPr/>
              <a:t>4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3965588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 dirty="0">
              <a:latin typeface="Calibri" charset="0"/>
            </a:endParaRPr>
          </a:p>
        </p:txBody>
      </p:sp>
      <p:sp>
        <p:nvSpPr>
          <p:cNvPr id="4403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4E5266EB-E138-5849-A3F5-B6FE269B5C27}" type="slidenum">
              <a:rPr kumimoji="0" lang="pl-PL" sz="1200"/>
              <a:pPr/>
              <a:t>5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3358919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6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570406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7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3492317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8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1686417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9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3380692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813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FEEDD13-EDE1-5340-9B36-129460CE5EE2}" type="slidenum">
              <a:rPr kumimoji="0" lang="pl-PL" sz="1200"/>
              <a:pPr/>
              <a:t>10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794747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813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FEEDD13-EDE1-5340-9B36-129460CE5EE2}" type="slidenum">
              <a:rPr kumimoji="0" lang="pl-PL" sz="1200"/>
              <a:pPr/>
              <a:t>11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2116220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017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5017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DDC7D43-44BC-F948-839C-720D42B147A4}" type="slidenum">
              <a:rPr kumimoji="0" lang="pl-PL" sz="1200"/>
              <a:pPr/>
              <a:t>12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2533283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l-PL">
              <a:latin typeface="Calibri" charset="0"/>
            </a:endParaRPr>
          </a:p>
        </p:txBody>
      </p:sp>
      <p:sp>
        <p:nvSpPr>
          <p:cNvPr id="5222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25DDB8A7-F7FE-174C-8118-CF616F2DDE98}" type="slidenum">
              <a:rPr kumimoji="0" lang="pl-PL" sz="1200"/>
              <a:pPr/>
              <a:t>13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864325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5427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932C249-79FE-0C42-94E8-3F8A5A7923FC}" type="slidenum">
              <a:rPr kumimoji="0" lang="pl-PL" sz="1200"/>
              <a:pPr/>
              <a:t>14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134034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246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246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77A285-E482-9C4C-8CB8-779216843815}" type="slidenum">
              <a:rPr kumimoji="0" lang="pl-PL" sz="1200"/>
              <a:pPr/>
              <a:t>15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2557595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451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451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67FFDC66-DC66-804F-BFB2-743E5880C3B7}" type="slidenum">
              <a:rPr kumimoji="0" lang="pl-PL" sz="1200"/>
              <a:pPr/>
              <a:t>16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1549215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861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708608B7-03F4-3C46-88CF-418426A65D14}" type="slidenum">
              <a:rPr kumimoji="0" lang="pl-PL" sz="1200"/>
              <a:pPr/>
              <a:t>17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3378903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270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225AF6B-E755-4442-A0FD-3D364CEE1B80}" type="slidenum">
              <a:rPr kumimoji="0" lang="pl-PL" sz="1200"/>
              <a:pPr/>
              <a:t>18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3327731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475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747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DE5C959A-C931-BE43-94A2-5E8EEBE2A7D2}" type="slidenum">
              <a:rPr kumimoji="0" lang="pl-PL" sz="1200"/>
              <a:pPr/>
              <a:t>19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4155253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20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24843894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885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l-PL">
              <a:latin typeface="Calibri" charset="0"/>
            </a:endParaRPr>
          </a:p>
        </p:txBody>
      </p:sp>
      <p:sp>
        <p:nvSpPr>
          <p:cNvPr id="788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0398269-02AB-B543-A889-9A5277DF1963}" type="slidenum">
              <a:rPr kumimoji="0" lang="pl-PL" sz="1200"/>
              <a:pPr/>
              <a:t>21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1509741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089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8089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113DCEC-2DBF-E545-811C-F9500BC2A9C2}" type="slidenum">
              <a:rPr kumimoji="0" lang="pl-PL" sz="1200"/>
              <a:pPr/>
              <a:t>23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33909593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26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55842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27</a:t>
            </a:fld>
            <a:endParaRPr kumimoji="0" lang="pl-PL" sz="1200"/>
          </a:p>
        </p:txBody>
      </p:sp>
    </p:spTree>
    <p:extLst>
      <p:ext uri="{BB962C8B-B14F-4D97-AF65-F5344CB8AC3E}">
        <p14:creationId xmlns:p14="http://schemas.microsoft.com/office/powerpoint/2010/main" val="244520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784 h 2182"/>
                <a:gd name="T4" fmla="*/ 8314 w 4897"/>
                <a:gd name="T5" fmla="*/ 784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sp>
        <p:nvSpPr>
          <p:cNvPr id="163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63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64F691-CF3D-D049-9037-C836F5DE072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08175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06E65-8AA6-9A4A-BBC1-5F1C21CA3A3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9125337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9CCC6-BC95-5C4D-8B91-05928799CC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2070027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D7F2D-9BE7-384C-AE05-363CA473D8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326267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D5EEF-9249-B940-A9B4-7C045B53356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2322185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437D5-B712-AA4C-931B-286A7B77AC8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798803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05AB-BC37-574C-9134-AFAE24E315D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2369286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155F6-F8FC-B949-8833-8E2C1F5573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9816642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F17CB-28CC-0E46-912F-B6791E2717F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0140480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00F9B-D9A2-D643-B174-ABFA00E2632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6009029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9B767-367F-1B47-AC2F-E52B27E10A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2035958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8B871-40E0-0F40-A88A-19D86AB571C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249718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6579B-BD16-3643-87C4-41258144B73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6475811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0 h 2182"/>
                <a:gd name="T4" fmla="*/ 5972 w 4897"/>
                <a:gd name="T5" fmla="*/ 590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62 h 2182"/>
                <a:gd name="T4" fmla="*/ 5972 w 4897"/>
                <a:gd name="T5" fmla="*/ 562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86 h 2182"/>
                <a:gd name="T4" fmla="*/ 5972 w 4897"/>
                <a:gd name="T5" fmla="*/ 1486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sp>
        <p:nvSpPr>
          <p:cNvPr id="163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63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1EED36-3932-EB48-80A6-BCEB62BD947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563597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6DD4B2-7023-264C-8101-2CF81D23814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022001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659929-10AC-7845-90D2-A51F3284C5D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1531363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9EFBDD-1BE3-624B-BD44-49D09635F71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2175112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6CDF68-8FDC-A54E-AD45-4561E87D86F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7851475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92B3B4-E04E-7041-99B0-F2DEF5358F4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0138979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B1EE67-76F2-BC49-8D0F-7F88A678607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8541364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014E1A-2672-B04D-96B5-1D86D3C1669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248186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262AD5-F115-4248-AD30-9FD5BEF9330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7277732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FACCF5-6B63-1148-BB9B-57276E204E3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0708758"/>
      </p:ext>
    </p:extLst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1719A4-5FCB-7449-8102-6897C57299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0839032"/>
      </p:ext>
    </p:extLst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364EBB-3360-0A4D-9F59-BCA6F8EE3C1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7049058"/>
      </p:ext>
    </p:extLst>
  </p:cSld>
  <p:clrMapOvr>
    <a:masterClrMapping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AA06-1A4B-954B-BB69-CA381284029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74844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>
                <a:alpha val="87000"/>
              </a:schemeClr>
            </a:gs>
            <a:gs pos="100000">
              <a:schemeClr val="accent2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sp>
        <p:nvSpPr>
          <p:cNvPr id="15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2274FF4-6C5D-624E-A03E-1DB584B5C23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3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153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57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254" r:id="rId11"/>
    <p:sldLayoutId id="2147484255" r:id="rId12"/>
    <p:sldLayoutId id="2147484256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/>
      <p:bldP spid="1537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>
                <a:alpha val="87000"/>
              </a:schemeClr>
            </a:gs>
            <a:gs pos="100000">
              <a:schemeClr val="accent2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5368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0 h 2182"/>
                <a:gd name="T4" fmla="*/ 5972 w 4897"/>
                <a:gd name="T5" fmla="*/ 590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9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70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62 h 2182"/>
                <a:gd name="T4" fmla="*/ 5972 w 4897"/>
                <a:gd name="T5" fmla="*/ 562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sp>
        <p:nvSpPr>
          <p:cNvPr id="15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9DA0DFB-5EE3-1245-A2FB-D9075A06AC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3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153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  <p:sldLayoutId id="2147484269" r:id="rId12"/>
    <p:sldLayoutId id="2147484270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/>
      <p:bldP spid="1537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05000"/>
            <a:ext cx="8367464" cy="3396208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  <a:t>INFORMACJA</a:t>
            </a:r>
            <a:b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</a:br>
            <a: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  <a:t/>
            </a:r>
            <a:b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</a:br>
            <a: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  <a:t> </a:t>
            </a:r>
            <a: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dotycząca stanu bezrobocia </a:t>
            </a:r>
            <a:b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</a:br>
            <a: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w Gminie Kamieniec Ząbkowicki </a:t>
            </a:r>
            <a:b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</a:br>
            <a: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/>
            </a:r>
            <a:b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</a:br>
            <a:r>
              <a:rPr lang="pl-PL" sz="3200" b="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stan na dzień </a:t>
            </a:r>
            <a:r>
              <a:rPr lang="pl-PL" sz="3200" b="0" i="1" dirty="0" smtClean="0">
                <a:solidFill>
                  <a:srgbClr val="DBDB00"/>
                </a:solidFill>
                <a:effectLst/>
                <a:latin typeface="Candara"/>
                <a:cs typeface="Candara"/>
              </a:rPr>
              <a:t>30 września 2016 </a:t>
            </a:r>
            <a:r>
              <a:rPr lang="pl-PL" sz="3200" b="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roku</a:t>
            </a:r>
            <a:endParaRPr lang="pl-PL" sz="3200" b="0" i="1" dirty="0">
              <a:solidFill>
                <a:srgbClr val="DBDB00"/>
              </a:solidFill>
              <a:latin typeface="Candara"/>
              <a:cs typeface="Candara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5589240"/>
            <a:ext cx="8805788" cy="518889"/>
          </a:xfrm>
        </p:spPr>
        <p:txBody>
          <a:bodyPr>
            <a:normAutofit/>
          </a:bodyPr>
          <a:lstStyle/>
          <a:p>
            <a:pPr algn="ctr" eaLnBrk="1" hangingPunct="1">
              <a:buFont typeface="Wingdings" charset="0"/>
              <a:buNone/>
              <a:defRPr/>
            </a:pPr>
            <a:r>
              <a:rPr lang="pl-PL" sz="1600" b="1" dirty="0">
                <a:solidFill>
                  <a:srgbClr val="DBDB00"/>
                </a:solidFill>
                <a:latin typeface="Arial" charset="0"/>
              </a:rPr>
              <a:t>Ząbkowice Śląskie,  2</a:t>
            </a:r>
            <a:r>
              <a:rPr lang="pl-PL" sz="1600" b="1" dirty="0" smtClean="0">
                <a:solidFill>
                  <a:srgbClr val="DBDB00"/>
                </a:solidFill>
                <a:latin typeface="Arial" charset="0"/>
              </a:rPr>
              <a:t>7 październik 2016 roku</a:t>
            </a:r>
            <a:endParaRPr lang="pl-PL" sz="1600" b="1" dirty="0">
              <a:solidFill>
                <a:srgbClr val="DBDB00"/>
              </a:solidFill>
              <a:latin typeface="Arial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404664"/>
            <a:ext cx="1728192" cy="10887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31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xmlns:p14="http://schemas.microsoft.com/office/powerpoint/2010/main"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Rot="1" noChangeArrowheads="1"/>
          </p:cNvSpPr>
          <p:nvPr/>
        </p:nvSpPr>
        <p:spPr bwMode="auto">
          <a:xfrm>
            <a:off x="323528" y="332656"/>
            <a:ext cx="842493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Analizę </a:t>
            </a: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danych stanowią </a:t>
            </a:r>
            <a:b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zestawienia statystyczne opracowywane </a:t>
            </a:r>
            <a:b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przez Powiatowy Urząd Pracy </a:t>
            </a:r>
            <a: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/>
            </a:r>
            <a:b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</a:br>
            <a: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w </a:t>
            </a: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Ząbkowicach Ś</a:t>
            </a:r>
            <a:r>
              <a:rPr lang="pl-PL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l.</a:t>
            </a:r>
            <a:r>
              <a:rPr lang="pl-P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	Na dzień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30 września 2016r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 w PUP Ząbkowice Śl. zarejestrowanych było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3069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bezrobotnych, w tym 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     z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359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osób.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	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analogicznym okresie ubiegłego roku zarejestrowanych było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3237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osób, 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428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816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477033"/>
              </p:ext>
            </p:extLst>
          </p:nvPr>
        </p:nvGraphicFramePr>
        <p:xfrm>
          <a:off x="395536" y="188640"/>
          <a:ext cx="8280920" cy="6584835"/>
        </p:xfrm>
        <a:graphic>
          <a:graphicData uri="http://schemas.openxmlformats.org/drawingml/2006/table">
            <a:tbl>
              <a:tblPr/>
              <a:tblGrid>
                <a:gridCol w="966553"/>
                <a:gridCol w="4261057"/>
                <a:gridCol w="1547201"/>
                <a:gridCol w="1506109"/>
              </a:tblGrid>
              <a:tr h="126338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BEZROBOTNI  </a:t>
                      </a:r>
                      <a: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WG  MIAST  I  GMIN – </a:t>
                      </a:r>
                      <a:b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</a:br>
                      <a: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STAN  NA  </a:t>
                      </a: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30 WRZEŚNIA 2016 </a:t>
                      </a:r>
                      <a: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R.</a:t>
                      </a:r>
                      <a:endParaRPr kumimoji="0" lang="pl-PL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L. p.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Miasto / gmina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2015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2016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PUP – ZĄBKOWICE ŚL.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1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Gminy: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              Bardo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279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263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2</a:t>
                      </a: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Ciepłowody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166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160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3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Kamieniec Ząbkowicki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FF0000"/>
                          </a:solidFill>
                          <a:latin typeface="+mn-lt"/>
                        </a:rPr>
                        <a:t>428</a:t>
                      </a:r>
                      <a:endParaRPr lang="pl-PL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FF0000"/>
                          </a:solidFill>
                          <a:latin typeface="+mn-lt"/>
                        </a:rPr>
                        <a:t>359</a:t>
                      </a:r>
                      <a:endParaRPr lang="pl-PL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4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Stoszowice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275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273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5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Ząbkowice Śl.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976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989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6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Ziębice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805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746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7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Złoty Stok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308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279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8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RAZEM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3237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3069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05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5536" y="18864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</a:rPr>
              <a:t>Kształtowanie się bezrobocia w okresie </a:t>
            </a:r>
            <a:br>
              <a:rPr lang="pl-PL" sz="2400" b="1" dirty="0" smtClean="0">
                <a:solidFill>
                  <a:srgbClr val="FFFF00"/>
                </a:solidFill>
              </a:rPr>
            </a:br>
            <a:r>
              <a:rPr lang="pl-PL" sz="2400" b="1" dirty="0" smtClean="0">
                <a:solidFill>
                  <a:srgbClr val="FFFF00"/>
                </a:solidFill>
              </a:rPr>
              <a:t>styczeń – wrzesień 2016r.</a:t>
            </a:r>
            <a:endParaRPr lang="pl-PL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653668"/>
              </p:ext>
            </p:extLst>
          </p:nvPr>
        </p:nvGraphicFramePr>
        <p:xfrm>
          <a:off x="251520" y="1268760"/>
          <a:ext cx="871296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487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23528" y="188640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Porównanie stopy bezrobocia w latach 2014-2016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4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158656"/>
              </p:ext>
            </p:extLst>
          </p:nvPr>
        </p:nvGraphicFramePr>
        <p:xfrm>
          <a:off x="251520" y="908720"/>
          <a:ext cx="878497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5951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Podjęcia pracy w 2016 r. na terenie </a:t>
            </a:r>
          </a:p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Gminy Kamieniec Ząbkowicki.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658142"/>
              </p:ext>
            </p:extLst>
          </p:nvPr>
        </p:nvGraphicFramePr>
        <p:xfrm>
          <a:off x="107504" y="4869160"/>
          <a:ext cx="8928992" cy="1623191"/>
        </p:xfrm>
        <a:graphic>
          <a:graphicData uri="http://schemas.openxmlformats.org/drawingml/2006/table">
            <a:tbl>
              <a:tblPr/>
              <a:tblGrid>
                <a:gridCol w="1512168"/>
                <a:gridCol w="720080"/>
                <a:gridCol w="648072"/>
                <a:gridCol w="720080"/>
                <a:gridCol w="720080"/>
                <a:gridCol w="720080"/>
                <a:gridCol w="720080"/>
                <a:gridCol w="792088"/>
                <a:gridCol w="792088"/>
                <a:gridCol w="648072"/>
                <a:gridCol w="936104"/>
              </a:tblGrid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199" marR="11199" marT="111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III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IV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VIII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IX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effectLst/>
                          <a:latin typeface="Arial"/>
                        </a:rPr>
                        <a:t>suma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101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205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niesubsydiowana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274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Razem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139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479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902766"/>
              </p:ext>
            </p:extLst>
          </p:nvPr>
        </p:nvGraphicFramePr>
        <p:xfrm>
          <a:off x="179512" y="1052736"/>
          <a:ext cx="885698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050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Podjęcia pracy w 2016 r. na terenie Powiatu Ząbkowickiego oraz Gminy Kamieniec Ząbkowicki.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744143"/>
              </p:ext>
            </p:extLst>
          </p:nvPr>
        </p:nvGraphicFramePr>
        <p:xfrm>
          <a:off x="35496" y="4005062"/>
          <a:ext cx="9000999" cy="2643985"/>
        </p:xfrm>
        <a:graphic>
          <a:graphicData uri="http://schemas.openxmlformats.org/drawingml/2006/table">
            <a:tbl>
              <a:tblPr/>
              <a:tblGrid>
                <a:gridCol w="2376264"/>
                <a:gridCol w="144016"/>
                <a:gridCol w="648072"/>
                <a:gridCol w="648072"/>
                <a:gridCol w="720080"/>
                <a:gridCol w="648072"/>
                <a:gridCol w="648072"/>
                <a:gridCol w="576064"/>
                <a:gridCol w="648072"/>
                <a:gridCol w="648072"/>
                <a:gridCol w="648072"/>
                <a:gridCol w="648071"/>
              </a:tblGrid>
              <a:tr h="21602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0047" marR="10047" marT="100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IV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V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VI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VII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VIII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IX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Gminie Kamieniec </a:t>
                      </a:r>
                      <a:r>
                        <a:rPr lang="pl-PL" sz="1100" b="1" i="0" u="none" strike="noStrike" dirty="0" err="1" smtClean="0"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.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101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205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 smtClean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591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Praca niesubsydiowana w Gminie Kamieniec </a:t>
                      </a:r>
                      <a:r>
                        <a:rPr lang="pl-PL" sz="1100" b="1" i="0" u="none" strike="noStrike" dirty="0" err="1" smtClean="0"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.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274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Praca niesubsydiowana 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233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321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287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242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264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2214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Suma w Gminie Kamieniec </a:t>
                      </a:r>
                      <a:r>
                        <a:rPr lang="pl-PL" sz="1100" b="1" i="0" u="none" strike="noStrike" dirty="0" err="1" smtClean="0"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.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479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2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Suma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241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406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373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376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347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389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90"/>
                          </a:solidFill>
                          <a:effectLst/>
                          <a:latin typeface="Calibri"/>
                        </a:rPr>
                        <a:t>2805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9348157"/>
              </p:ext>
            </p:extLst>
          </p:nvPr>
        </p:nvGraphicFramePr>
        <p:xfrm>
          <a:off x="0" y="980728"/>
          <a:ext cx="903649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182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Podjęcia pracy w 2015 r. na terenie </a:t>
            </a:r>
          </a:p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Gminy Kamieniec Ząbkowicki.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073988"/>
              </p:ext>
            </p:extLst>
          </p:nvPr>
        </p:nvGraphicFramePr>
        <p:xfrm>
          <a:off x="107504" y="4869160"/>
          <a:ext cx="8928992" cy="1641422"/>
        </p:xfrm>
        <a:graphic>
          <a:graphicData uri="http://schemas.openxmlformats.org/drawingml/2006/table">
            <a:tbl>
              <a:tblPr/>
              <a:tblGrid>
                <a:gridCol w="1512168"/>
                <a:gridCol w="720080"/>
                <a:gridCol w="648072"/>
                <a:gridCol w="720080"/>
                <a:gridCol w="720080"/>
                <a:gridCol w="720080"/>
                <a:gridCol w="720080"/>
                <a:gridCol w="792088"/>
                <a:gridCol w="792088"/>
                <a:gridCol w="720080"/>
                <a:gridCol w="864096"/>
              </a:tblGrid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199" marR="11199" marT="111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I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II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III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IV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V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VI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VII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VIII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IX 2015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0" i="0" u="none" strike="noStrike"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niesubsydiowana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281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Razem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Calibri"/>
                        </a:rPr>
                        <a:t>361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32327"/>
              </p:ext>
            </p:extLst>
          </p:nvPr>
        </p:nvGraphicFramePr>
        <p:xfrm>
          <a:off x="395536" y="980728"/>
          <a:ext cx="856895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727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latin typeface="Candara"/>
              </a:rPr>
              <a:t>Podjęcia pracy w </a:t>
            </a:r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2015 </a:t>
            </a:r>
            <a:r>
              <a:rPr lang="pl-PL" sz="2400" b="1" dirty="0">
                <a:solidFill>
                  <a:srgbClr val="FFFF00"/>
                </a:solidFill>
                <a:latin typeface="Candara"/>
              </a:rPr>
              <a:t>r. na terenie Powiatu Ząbkowickiego oraz Gminy Kamieniec Ząbkowicki.</a:t>
            </a: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709645"/>
              </p:ext>
            </p:extLst>
          </p:nvPr>
        </p:nvGraphicFramePr>
        <p:xfrm>
          <a:off x="107504" y="1052736"/>
          <a:ext cx="8784976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269275"/>
              </p:ext>
            </p:extLst>
          </p:nvPr>
        </p:nvGraphicFramePr>
        <p:xfrm>
          <a:off x="0" y="4293096"/>
          <a:ext cx="9144004" cy="2492894"/>
        </p:xfrm>
        <a:graphic>
          <a:graphicData uri="http://schemas.openxmlformats.org/drawingml/2006/table">
            <a:tbl>
              <a:tblPr/>
              <a:tblGrid>
                <a:gridCol w="2051720"/>
                <a:gridCol w="72008"/>
                <a:gridCol w="648072"/>
                <a:gridCol w="720080"/>
                <a:gridCol w="720080"/>
                <a:gridCol w="792088"/>
                <a:gridCol w="720080"/>
                <a:gridCol w="720080"/>
                <a:gridCol w="720080"/>
                <a:gridCol w="792088"/>
                <a:gridCol w="576064"/>
                <a:gridCol w="611564"/>
              </a:tblGrid>
              <a:tr h="28764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0047" marR="10047" marT="100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II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III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IV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V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VI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VII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VIII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IX 2015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300" b="0" i="0" u="none" strike="noStrike" dirty="0"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2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effectLst/>
                          <a:latin typeface="Calibri"/>
                        </a:rPr>
                        <a:t>Praca subsydiowana  w Gminie Kamieniec Ząbk.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2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Praca subsydiowana 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305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2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Praca niesubsydiowana w Gminie Kamieniec </a:t>
                      </a:r>
                      <a:r>
                        <a:rPr lang="pl-PL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281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2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Praca niesubsydiowana  </a:t>
                      </a:r>
                      <a:r>
                        <a:rPr lang="pl-PL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177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218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243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367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331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217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271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322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2372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2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effectLst/>
                          <a:latin typeface="Calibri"/>
                        </a:rPr>
                        <a:t>Suma w Gminie Kamieniec Ząbk.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361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64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Suma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293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385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388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292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242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295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357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2677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65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688432"/>
              </p:ext>
            </p:extLst>
          </p:nvPr>
        </p:nvGraphicFramePr>
        <p:xfrm>
          <a:off x="179511" y="1052735"/>
          <a:ext cx="8784976" cy="5544617"/>
        </p:xfrm>
        <a:graphic>
          <a:graphicData uri="http://schemas.openxmlformats.org/drawingml/2006/table">
            <a:tbl>
              <a:tblPr/>
              <a:tblGrid>
                <a:gridCol w="1760448"/>
                <a:gridCol w="1760448"/>
                <a:gridCol w="414224"/>
                <a:gridCol w="1242668"/>
                <a:gridCol w="1242668"/>
                <a:gridCol w="1242668"/>
                <a:gridCol w="1121852"/>
              </a:tblGrid>
              <a:tr h="4485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Wyszczególnienie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L.p.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Stan </a:t>
                      </a:r>
                      <a:r>
                        <a:rPr lang="pl-PL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na 30 września</a:t>
                      </a:r>
                      <a:r>
                        <a:rPr lang="pl-PL" sz="11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pl-PL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2016                        </a:t>
                      </a:r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Kamieniec Ząbkowicki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Stan </a:t>
                      </a:r>
                      <a:r>
                        <a:rPr lang="pl-PL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na 30</a:t>
                      </a:r>
                      <a:r>
                        <a:rPr lang="pl-PL" sz="1100" b="1" i="0" u="none" strike="noStrike" baseline="0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wrześnie </a:t>
                      </a:r>
                      <a:r>
                        <a:rPr lang="pl-PL" sz="11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2016</a:t>
                      </a:r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Powiat Ząbkowice Śl.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Czas pozostawania bez pracy w miesiącach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do 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509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pow. 1 do 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483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pow. 3 do 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526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pow.6 do 12 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610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pow. 12 do 24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529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pow. 24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412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nl-N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Wiek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18-24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460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276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25-34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7B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847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527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35-44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45-54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495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55-59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60-64 l.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Wykształcenie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wyższe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7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policealne i średnie zawodowe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7B00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426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średnie zawodowe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215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zasad. zawod.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851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87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gimnazjalne i poniżej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921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405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Staż pracy ogółem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do 1 roku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577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Od 1 do 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7B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712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381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Od 5 do 10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513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272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Od 10 do 20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Od 20 do 30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101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30 lat i więcej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0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bez stażu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413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Razem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359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189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3069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1583</a:t>
                      </a:r>
                    </a:p>
                  </a:txBody>
                  <a:tcPr marL="9688" marR="9688" marT="9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Prostokąt 6"/>
          <p:cNvSpPr/>
          <p:nvPr/>
        </p:nvSpPr>
        <p:spPr>
          <a:xfrm>
            <a:off x="323528" y="0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Podział na czas pozostawania bez pracy, wiek</a:t>
            </a:r>
            <a:r>
              <a:rPr lang="pl-PL" sz="2400" b="1" dirty="0" smtClean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, wykształcenie</a:t>
            </a:r>
            <a:r>
              <a:rPr lang="pl-PL" sz="2400" b="1" dirty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, staż pracy – 30.09.2016r</a:t>
            </a:r>
            <a:r>
              <a:rPr lang="pl-PL" sz="2400" b="1" dirty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. 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178804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938" y="476672"/>
            <a:ext cx="9144000" cy="6452766"/>
          </a:xfrm>
        </p:spPr>
        <p:txBody>
          <a:bodyPr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 eaLnBrk="1" hangingPunct="1">
              <a:defRPr/>
            </a:pP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Podział na czas pozostawania bez pracy, wiek, </a:t>
            </a:r>
            <a:br>
              <a:rPr lang="pl-PL" sz="2400" dirty="0" smtClean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dirty="0" smtClean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wykształcenie, staż pracy – 30.09.2015r</a:t>
            </a: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. </a:t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>												</a:t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endParaRPr lang="pl-PL" sz="2400" dirty="0">
              <a:solidFill>
                <a:srgbClr val="DBDB00"/>
              </a:solidFill>
              <a:effectLst>
                <a:outerShdw blurRad="38100" dir="2700000" sx="0" sy="0" algn="tl">
                  <a:srgbClr val="000000"/>
                </a:outerShdw>
              </a:effectLst>
              <a:latin typeface="Arial Black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96438"/>
              </p:ext>
            </p:extLst>
          </p:nvPr>
        </p:nvGraphicFramePr>
        <p:xfrm>
          <a:off x="107504" y="908719"/>
          <a:ext cx="8856984" cy="5870576"/>
        </p:xfrm>
        <a:graphic>
          <a:graphicData uri="http://schemas.openxmlformats.org/drawingml/2006/table">
            <a:tbl>
              <a:tblPr/>
              <a:tblGrid>
                <a:gridCol w="1058663"/>
                <a:gridCol w="2681946"/>
                <a:gridCol w="352888"/>
                <a:gridCol w="1340973"/>
                <a:gridCol w="1058663"/>
                <a:gridCol w="1199818"/>
                <a:gridCol w="1164033"/>
              </a:tblGrid>
              <a:tr h="43503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Wyszczególnienie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L.p.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Stan n 30 IX 2015 </a:t>
                      </a:r>
                      <a:r>
                        <a:rPr lang="pl-PL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                      Kamieniec </a:t>
                      </a:r>
                      <a:r>
                        <a:rPr lang="pl-PL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Ząbkowicki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Stan n 30 IX </a:t>
                      </a:r>
                      <a:r>
                        <a:rPr lang="pl-PL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2015                             </a:t>
                      </a:r>
                      <a:r>
                        <a:rPr lang="pl-PL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Powiat Ząbkowice Śl.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85041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Czas pozostawania bez pracy w miesiącach</a:t>
                      </a:r>
                    </a:p>
                  </a:txBody>
                  <a:tcPr marL="8994" marR="8994" marT="899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do 1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pow. 1 do 3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52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327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pow. 3 do 6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498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pow.6 do 12 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657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322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pow. 12 do 24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441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pow. 24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418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218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nl-N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Wiek</a:t>
                      </a:r>
                    </a:p>
                  </a:txBody>
                  <a:tcPr marL="8994" marR="8994" marT="899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18-24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504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25-34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115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880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543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35-44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711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45-54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532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55-59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152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60-64 l.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Wykształcenie</a:t>
                      </a:r>
                    </a:p>
                  </a:txBody>
                  <a:tcPr marL="8994" marR="8994" marT="899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wyższe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218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4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policealne i średnie zawodowe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72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764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04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średnie zawodowe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319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zasad. zawod.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898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gimnazjalne i poniżej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129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945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401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Staż pracy</a:t>
                      </a:r>
                    </a:p>
                  </a:txBody>
                  <a:tcPr marL="8994" marR="8994" marT="899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do 1 roku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589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93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717</a:t>
                      </a:r>
                      <a:endParaRPr lang="pl-PL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392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5-10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510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10-20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61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476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20-30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346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30 lat i więcej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bez stażu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24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56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39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473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295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3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Razem</a:t>
                      </a: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428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237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3237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1633</a:t>
                      </a:r>
                      <a:endParaRPr lang="pl-PL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94" marR="8994" marT="89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40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077" name="Group 253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3973394566"/>
              </p:ext>
            </p:extLst>
          </p:nvPr>
        </p:nvGraphicFramePr>
        <p:xfrm>
          <a:off x="323528" y="774341"/>
          <a:ext cx="8712968" cy="5631124"/>
        </p:xfrm>
        <a:graphic>
          <a:graphicData uri="http://schemas.openxmlformats.org/drawingml/2006/table">
            <a:tbl>
              <a:tblPr/>
              <a:tblGrid>
                <a:gridCol w="432048"/>
                <a:gridCol w="1152128"/>
                <a:gridCol w="2736304"/>
                <a:gridCol w="1080120"/>
                <a:gridCol w="3312368"/>
              </a:tblGrid>
              <a:tr h="36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2016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2015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35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Lp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Kwota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Cel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Kwota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Cel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1.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3.825.091,71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Algorytm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5.309.277,45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Algorytm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5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2.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2.216.100,29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Operacyjny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Wiedza Edukacja Rozwój  POWER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2.350.100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Operacyjny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Wiedza Edukacja Rozwój  POWER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5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3.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2.082.808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Regionalny Program Operacyjny RPO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1.430.700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Regionalny Program Operacyjny RPO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4.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109.800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dla osób do 30 roku życia – Rezerwa Ministra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dla osób bezrobotnych do 25 roku życia –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5.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Krajowy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Fundusz Szkoleniowy KFS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Krajowy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Fundusz Szkoleniowy KFS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6.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dla osób bezrobotnych w wieku 30 – 50 lat –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481.000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dla osób bezrobotnych w wieku 30 – 50 lat –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8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7.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467.606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Art.49 – 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437.800</a:t>
                      </a:r>
                    </a:p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Art.49 – 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8.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Realizacja robót publicznych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 regionach wysokiego bezrobocia – rezerwa Ministra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Realizacja robót publicznych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 regionach wysokiego bezrobocia – rezerwa Ministra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3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9.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1.757.800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150 f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Aktywizacja osób bezrobotnych w wieku powyżej 50 roku życia </a:t>
                      </a: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597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186.320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POWER – projekt konkursowy realizowany w partnerstwie</a:t>
                      </a:r>
                      <a:endParaRPr lang="pl-PL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11.767.526  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11.710.200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Prostokąt 2"/>
          <p:cNvSpPr/>
          <p:nvPr/>
        </p:nvSpPr>
        <p:spPr>
          <a:xfrm>
            <a:off x="539552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solidFill>
                  <a:srgbClr val="FFFF00"/>
                </a:solidFill>
                <a:latin typeface="Arial Black" charset="0"/>
              </a:rPr>
              <a:t>Środki finansowe przeznaczone na aktywne formy przeciwdziałania bezrobociu rok 2014/rok 2015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601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05000"/>
            <a:ext cx="7805738" cy="2952750"/>
          </a:xfrm>
        </p:spPr>
        <p:txBody>
          <a:bodyPr/>
          <a:lstStyle/>
          <a:p>
            <a:pPr algn="ctr" eaLnBrk="1" hangingPunct="1">
              <a:buFont typeface="Wingdings" charset="0"/>
              <a:buNone/>
              <a:defRPr/>
            </a:pPr>
            <a:endParaRPr lang="pl-PL" b="1" dirty="0">
              <a:latin typeface="Arial" charset="0"/>
            </a:endParaRPr>
          </a:p>
          <a:p>
            <a:pPr algn="ctr" eaLnBrk="1" hangingPunct="1">
              <a:buFont typeface="Wingdings" charset="0"/>
              <a:buNone/>
              <a:defRPr/>
            </a:pPr>
            <a:endParaRPr lang="pl-PL" b="1" dirty="0">
              <a:latin typeface="Arial" charset="0"/>
            </a:endParaRPr>
          </a:p>
          <a:p>
            <a:pPr algn="ctr" eaLnBrk="1" hangingPunct="1">
              <a:buFont typeface="Wingdings" charset="0"/>
              <a:buNone/>
              <a:defRPr/>
            </a:pPr>
            <a:r>
              <a:rPr lang="pl-PL" b="1" dirty="0">
                <a:latin typeface="Arial" charset="0"/>
              </a:rPr>
              <a:t>Plan finansowy </a:t>
            </a:r>
            <a:r>
              <a:rPr lang="pl-PL" b="1" dirty="0" smtClean="0">
                <a:latin typeface="Arial" charset="0"/>
              </a:rPr>
              <a:t>na 2016 rok :</a:t>
            </a:r>
            <a:r>
              <a:rPr lang="pl-PL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pl-PL" b="1" dirty="0" smtClean="0">
                <a:solidFill>
                  <a:srgbClr val="FF0000"/>
                </a:solidFill>
                <a:latin typeface="Arial" charset="0"/>
              </a:rPr>
              <a:t>100.000 </a:t>
            </a:r>
            <a:r>
              <a:rPr lang="pl-PL" b="1" dirty="0" smtClean="0">
                <a:latin typeface="Arial" charset="0"/>
              </a:rPr>
              <a:t>zł</a:t>
            </a:r>
            <a:endParaRPr lang="pl-PL" b="1" dirty="0">
              <a:latin typeface="Arial" charset="0"/>
            </a:endParaRPr>
          </a:p>
          <a:p>
            <a:pPr algn="ctr" eaLnBrk="1" hangingPunct="1">
              <a:buNone/>
              <a:defRPr/>
            </a:pPr>
            <a:endParaRPr lang="pl-PL" b="1" dirty="0" smtClean="0">
              <a:latin typeface="Arial" charset="0"/>
            </a:endParaRPr>
          </a:p>
          <a:p>
            <a:pPr algn="ctr" eaLnBrk="1" hangingPunct="1">
              <a:buNone/>
              <a:defRPr/>
            </a:pPr>
            <a:r>
              <a:rPr lang="pl-PL" b="1" dirty="0" smtClean="0">
                <a:latin typeface="Arial" charset="0"/>
              </a:rPr>
              <a:t>Plan </a:t>
            </a:r>
            <a:r>
              <a:rPr lang="pl-PL" b="1" dirty="0">
                <a:latin typeface="Arial" charset="0"/>
              </a:rPr>
              <a:t>finansowy na </a:t>
            </a:r>
            <a:r>
              <a:rPr lang="pl-PL" b="1" dirty="0" smtClean="0">
                <a:latin typeface="Arial" charset="0"/>
              </a:rPr>
              <a:t>2015 </a:t>
            </a:r>
            <a:r>
              <a:rPr lang="pl-PL" b="1" dirty="0">
                <a:latin typeface="Arial" charset="0"/>
              </a:rPr>
              <a:t>rok : </a:t>
            </a:r>
            <a:r>
              <a:rPr lang="pl-PL" b="1" dirty="0" smtClean="0">
                <a:solidFill>
                  <a:srgbClr val="FF0000"/>
                </a:solidFill>
                <a:latin typeface="Arial" charset="0"/>
              </a:rPr>
              <a:t>100.000</a:t>
            </a:r>
            <a:r>
              <a:rPr lang="pl-PL" b="1" dirty="0" smtClean="0">
                <a:latin typeface="Arial" charset="0"/>
              </a:rPr>
              <a:t> </a:t>
            </a:r>
            <a:r>
              <a:rPr lang="pl-PL" b="1" dirty="0">
                <a:latin typeface="Arial" charset="0"/>
              </a:rPr>
              <a:t>zł</a:t>
            </a:r>
          </a:p>
          <a:p>
            <a:pPr>
              <a:buNone/>
              <a:defRPr/>
            </a:pPr>
            <a:endParaRPr lang="pl-PL" dirty="0">
              <a:latin typeface="Arial" charset="0"/>
            </a:endParaRPr>
          </a:p>
          <a:p>
            <a:pPr>
              <a:buFont typeface="Wingdings" charset="0"/>
              <a:buNone/>
              <a:defRPr/>
            </a:pPr>
            <a:endParaRPr lang="pl-PL" dirty="0">
              <a:latin typeface="Arial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620688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latin typeface="+mj-lt"/>
              </a:rPr>
              <a:t>ŚRODKI  PFRON  NA ROK </a:t>
            </a:r>
            <a:r>
              <a:rPr lang="pl-PL" sz="2400" b="1" dirty="0" smtClean="0">
                <a:solidFill>
                  <a:srgbClr val="FFFF00"/>
                </a:solidFill>
                <a:latin typeface="+mj-lt"/>
              </a:rPr>
              <a:t>2015</a:t>
            </a:r>
            <a:endParaRPr lang="pl-PL" sz="24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686292"/>
            <a:ext cx="8640960" cy="4409708"/>
          </a:xfrm>
        </p:spPr>
        <p:txBody>
          <a:bodyPr/>
          <a:lstStyle/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1.Przyznawanie </a:t>
            </a:r>
            <a:r>
              <a:rPr lang="pl-PL" sz="2000" dirty="0">
                <a:latin typeface="Arial" charset="0"/>
              </a:rPr>
              <a:t>osobom niepełnosprawnym </a:t>
            </a:r>
            <a:r>
              <a:rPr lang="pl-PL" sz="2000" dirty="0" smtClean="0">
                <a:latin typeface="Arial" charset="0"/>
              </a:rPr>
              <a:t>środków na </a:t>
            </a:r>
            <a:r>
              <a:rPr lang="pl-PL" sz="2000" dirty="0">
                <a:latin typeface="Arial" charset="0"/>
              </a:rPr>
              <a:t>rozpoczęcie działalności gospodarczej, rolniczej </a:t>
            </a:r>
            <a:r>
              <a:rPr lang="pl-PL" sz="2000" dirty="0" smtClean="0">
                <a:latin typeface="Arial" charset="0"/>
              </a:rPr>
              <a:t>albo na </a:t>
            </a:r>
            <a:r>
              <a:rPr lang="pl-PL" sz="2000" dirty="0">
                <a:latin typeface="Arial" charset="0"/>
              </a:rPr>
              <a:t>wniesienie wkładu </a:t>
            </a:r>
            <a:r>
              <a:rPr lang="pl-PL" sz="2000" dirty="0" smtClean="0">
                <a:latin typeface="Arial" charset="0"/>
              </a:rPr>
              <a:t/>
            </a:r>
            <a:br>
              <a:rPr lang="pl-PL" sz="2000" dirty="0" smtClean="0">
                <a:latin typeface="Arial" charset="0"/>
              </a:rPr>
            </a:br>
            <a:r>
              <a:rPr lang="pl-PL" sz="2000" dirty="0" smtClean="0">
                <a:latin typeface="Arial" charset="0"/>
              </a:rPr>
              <a:t>do </a:t>
            </a:r>
            <a:r>
              <a:rPr lang="pl-PL" sz="2000" dirty="0">
                <a:latin typeface="Arial" charset="0"/>
              </a:rPr>
              <a:t>spółdzielni socjalnej ( art.12a ) </a:t>
            </a:r>
            <a:r>
              <a:rPr lang="pl-PL" sz="2000" b="1" dirty="0">
                <a:latin typeface="Arial" charset="0"/>
              </a:rPr>
              <a:t>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25.000 </a:t>
            </a:r>
            <a:r>
              <a:rPr lang="pl-PL" sz="2000" b="1" dirty="0">
                <a:solidFill>
                  <a:srgbClr val="FF0000"/>
                </a:solidFill>
                <a:latin typeface="Arial" charset="0"/>
              </a:rPr>
              <a:t>zł </a:t>
            </a:r>
            <a:r>
              <a:rPr lang="pl-PL" sz="2000" dirty="0">
                <a:latin typeface="Arial" charset="0"/>
              </a:rPr>
              <a:t>dla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pl-PL" sz="2000" dirty="0" smtClean="0">
                <a:latin typeface="Arial" charset="0"/>
              </a:rPr>
              <a:t> osoby </a:t>
            </a:r>
            <a:br>
              <a:rPr lang="pl-PL" sz="2000" dirty="0" smtClean="0">
                <a:latin typeface="Arial" charset="0"/>
              </a:rPr>
            </a:br>
            <a:r>
              <a:rPr lang="pl-PL" sz="2000" dirty="0" smtClean="0">
                <a:latin typeface="Arial" charset="0"/>
              </a:rPr>
              <a:t>(w tym 0 osób z gminy Kamieniec Ząbkowicki).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    2015r.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64.000 zł </a:t>
            </a:r>
            <a:r>
              <a:rPr lang="pl-PL" sz="2000" dirty="0" smtClean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2</a:t>
            </a:r>
            <a:r>
              <a:rPr lang="pl-PL" sz="2000" dirty="0" smtClean="0">
                <a:latin typeface="Arial" charset="0"/>
              </a:rPr>
              <a:t> osób (w tym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1 </a:t>
            </a:r>
            <a:r>
              <a:rPr lang="pl-PL" sz="2000" dirty="0" smtClean="0">
                <a:latin typeface="Arial" charset="0"/>
              </a:rPr>
              <a:t>osoba z gminy </a:t>
            </a:r>
            <a:r>
              <a:rPr lang="pl-PL" sz="2000" dirty="0">
                <a:latin typeface="Arial" charset="0"/>
              </a:rPr>
              <a:t>K</a:t>
            </a:r>
            <a:r>
              <a:rPr lang="pl-PL" sz="2000" dirty="0" smtClean="0">
                <a:latin typeface="Arial" charset="0"/>
              </a:rPr>
              <a:t>amieniec Ząbkowicki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b="1" dirty="0" smtClean="0">
                <a:latin typeface="Arial" charset="0"/>
              </a:rPr>
              <a:t>2.</a:t>
            </a:r>
            <a:r>
              <a:rPr lang="pl-PL" sz="2000" dirty="0" smtClean="0">
                <a:latin typeface="Arial" charset="0"/>
              </a:rPr>
              <a:t>Dokonywanie </a:t>
            </a:r>
            <a:r>
              <a:rPr lang="pl-PL" sz="2000" dirty="0">
                <a:latin typeface="Arial" charset="0"/>
              </a:rPr>
              <a:t>zwrotu kosztów wyposażenia stanowiska pracy osoby niepełnosprawnej ( art.26e)  </a:t>
            </a:r>
            <a:r>
              <a:rPr lang="pl-PL" sz="2000" b="1" dirty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zł </a:t>
            </a:r>
            <a:r>
              <a:rPr lang="pl-PL" sz="2000" dirty="0" smtClean="0">
                <a:latin typeface="Arial" charset="0"/>
              </a:rPr>
              <a:t>na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</a:t>
            </a:r>
            <a:r>
              <a:rPr lang="pl-PL" sz="2000" dirty="0" smtClean="0">
                <a:latin typeface="Arial" charset="0"/>
              </a:rPr>
              <a:t> stanowisko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>
                <a:latin typeface="Arial" charset="0"/>
              </a:rPr>
              <a:t> </a:t>
            </a:r>
            <a:r>
              <a:rPr lang="pl-PL" sz="2000" dirty="0" smtClean="0">
                <a:latin typeface="Arial" charset="0"/>
              </a:rPr>
              <a:t>   2015 r.-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36.000</a:t>
            </a:r>
            <a:r>
              <a:rPr lang="pl-PL" sz="2000" dirty="0" smtClean="0">
                <a:solidFill>
                  <a:srgbClr val="FF0000"/>
                </a:solidFill>
                <a:latin typeface="Arial" charset="0"/>
              </a:rPr>
              <a:t> zł </a:t>
            </a:r>
            <a:r>
              <a:rPr lang="pl-PL" sz="2000" dirty="0" smtClean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1 </a:t>
            </a:r>
            <a:r>
              <a:rPr lang="pl-PL" sz="2000" dirty="0" smtClean="0">
                <a:latin typeface="Arial" charset="0"/>
              </a:rPr>
              <a:t>stanowisko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3.Finansowanie kosztów szkolenia i przekwalifikowania zawodowego osób niepełnosprawnych (art.38 – 40 ) </a:t>
            </a:r>
            <a:r>
              <a:rPr lang="pl-PL" sz="2000" b="1" dirty="0" smtClean="0">
                <a:latin typeface="Arial" charset="0"/>
              </a:rPr>
              <a:t>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4.000 zł</a:t>
            </a:r>
            <a:r>
              <a:rPr lang="pl-PL" sz="2000" b="1" dirty="0">
                <a:solidFill>
                  <a:srgbClr val="FF0000"/>
                </a:solidFill>
                <a:latin typeface="Arial" charset="0"/>
              </a:rPr>
              <a:t> </a:t>
            </a:r>
            <a:endParaRPr lang="pl-PL" sz="2000" b="1" dirty="0" smtClean="0">
              <a:solidFill>
                <a:srgbClr val="FF0000"/>
              </a:solidFill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pl-PL" sz="2000" dirty="0" smtClean="0">
                <a:latin typeface="Arial" charset="0"/>
              </a:rPr>
              <a:t>    W </a:t>
            </a:r>
            <a:r>
              <a:rPr lang="pl-PL" sz="2000" dirty="0">
                <a:latin typeface="Arial" charset="0"/>
              </a:rPr>
              <a:t>roku 2015  - nie przeznaczono środków finansowych na ten cel</a:t>
            </a:r>
            <a:endParaRPr lang="pl-PL" sz="2000" b="1" dirty="0" smtClean="0">
              <a:solidFill>
                <a:srgbClr val="FF0000"/>
              </a:solidFill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4. Dokonywanie zwrotu kosztów poniesionych przez pracodawcę na szkolenia zatrudnionych osób niepełnosprawnych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6.000 zł  </a:t>
            </a:r>
            <a:r>
              <a:rPr lang="pl-PL" sz="2000" dirty="0" smtClean="0">
                <a:latin typeface="Arial" charset="0"/>
              </a:rPr>
              <a:t>2016 r. W roku 2015  - nie </a:t>
            </a:r>
            <a:r>
              <a:rPr lang="pl-PL" sz="2000" dirty="0">
                <a:latin typeface="Arial" charset="0"/>
              </a:rPr>
              <a:t>przeznaczono środków finansowych na ten cel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    </a:t>
            </a:r>
            <a:endParaRPr lang="pl-PL" dirty="0">
              <a:latin typeface="Arial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67544" y="11663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latin typeface="+mn-lt"/>
              </a:rPr>
              <a:t>Zadania realizowane przez Powiatowy Urząd Pracy wynikające z ustawy o  Rehabilitacji </a:t>
            </a:r>
            <a:r>
              <a:rPr lang="pl-PL" sz="2400" b="1" dirty="0" smtClean="0">
                <a:solidFill>
                  <a:srgbClr val="FFFF00"/>
                </a:solidFill>
                <a:latin typeface="+mn-lt"/>
              </a:rPr>
              <a:t>Zawodowej</a:t>
            </a:r>
            <a:br>
              <a:rPr lang="pl-PL" sz="2400" b="1" dirty="0" smtClean="0">
                <a:solidFill>
                  <a:srgbClr val="FFFF00"/>
                </a:solidFill>
                <a:latin typeface="+mn-lt"/>
              </a:rPr>
            </a:br>
            <a:r>
              <a:rPr lang="pl-PL" sz="2400" b="1" dirty="0" smtClean="0">
                <a:solidFill>
                  <a:srgbClr val="FFFF00"/>
                </a:solidFill>
                <a:latin typeface="+mn-lt"/>
              </a:rPr>
              <a:t>i </a:t>
            </a:r>
            <a:r>
              <a:rPr lang="pl-PL" sz="2400" b="1" dirty="0">
                <a:solidFill>
                  <a:srgbClr val="FFFF00"/>
                </a:solidFill>
                <a:latin typeface="+mn-lt"/>
              </a:rPr>
              <a:t>Społecznej Osób Niepełnosprawnych to między innymi:</a:t>
            </a:r>
            <a:endParaRPr lang="pl-PL" sz="2400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628800"/>
            <a:ext cx="8385175" cy="4800575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 flipV="1">
            <a:off x="2268538" y="3613150"/>
            <a:ext cx="804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defRPr/>
            </a:pPr>
            <a:endParaRPr lang="pl-PL" b="1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Rot="1" noChangeArrowheads="1"/>
          </p:cNvSpPr>
          <p:nvPr/>
        </p:nvSpPr>
        <p:spPr bwMode="auto">
          <a:xfrm>
            <a:off x="179512" y="908720"/>
            <a:ext cx="8594601" cy="425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W okresie od 01.01.2016r. do 30.09.2016r. zgłoszonych zostało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1.913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 pracy; w tym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1.013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900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249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ofert,        w tym 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194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55 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Wydano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1.739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skierowań do pracy, w tym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296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bezrobotnym z gminy Kamieniec Ząbkowicki, prace podjęło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1.113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W analogicznym okresie roku 2015 zgłoszone zostały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2.542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oferty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pracy; w tym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1.292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1.250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ofert, 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261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58.</a:t>
            </a:r>
            <a:endParaRPr lang="pl-PL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Wydano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1.874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skierowania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do pracy, w tym</a:t>
            </a:r>
            <a:r>
              <a:rPr lang="pl-PL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318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bezrobotnym z gminy Kamieniec Ząbkowicki, prace podjęło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1.278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238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11560" y="332656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POŚREDNICTWO PRACY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196752"/>
            <a:ext cx="8385175" cy="5176788"/>
          </a:xfrm>
        </p:spPr>
        <p:txBody>
          <a:bodyPr/>
          <a:lstStyle/>
          <a:p>
            <a:pPr eaLnBrk="1" hangingPunct="1">
              <a:defRPr/>
            </a:pPr>
            <a:r>
              <a:rPr lang="pl-PL" sz="3200" dirty="0">
                <a:solidFill>
                  <a:srgbClr val="FFFF00"/>
                </a:solidFill>
                <a:latin typeface="Arial Black" charset="0"/>
              </a:rPr>
              <a:t/>
            </a:r>
            <a:br>
              <a:rPr lang="pl-PL" sz="3200" dirty="0">
                <a:solidFill>
                  <a:srgbClr val="FFFF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642938" y="1785938"/>
            <a:ext cx="7929562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usług poradnictwa zawodowego do 30.09.2016 skorzystało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638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195</a:t>
            </a:r>
            <a:r>
              <a:rPr lang="pl-PL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</a:t>
            </a:r>
            <a:b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6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roku 2015 z tej formy skorzystało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431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99</a:t>
            </a:r>
            <a:r>
              <a:rPr lang="pl-PL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z gminy </a:t>
            </a:r>
            <a:r>
              <a:rPr lang="pl-PL" sz="26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Kamieniec Ząbkowicki.</a:t>
            </a:r>
            <a:endParaRPr lang="pl-PL" sz="26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11560" y="4046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FFFF00"/>
                </a:solidFill>
                <a:latin typeface="+mj-lt"/>
              </a:rPr>
              <a:t>Poradnictwo</a:t>
            </a:r>
            <a:r>
              <a:rPr lang="pl-PL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pl-PL" sz="2400" b="1" dirty="0">
                <a:solidFill>
                  <a:srgbClr val="FFFF00"/>
                </a:solidFill>
                <a:latin typeface="+mj-lt"/>
              </a:rPr>
              <a:t>zawodowe</a:t>
            </a:r>
            <a:endParaRPr lang="pl-PL" sz="24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58825" y="1125538"/>
            <a:ext cx="8385175" cy="5446712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endParaRPr lang="pl-PL" sz="3600" b="0" dirty="0">
              <a:solidFill>
                <a:srgbClr val="FFFF8B"/>
              </a:solidFill>
              <a:latin typeface="Arial Black" charset="0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395536" y="1268760"/>
            <a:ext cx="8391277" cy="482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812800" indent="-8128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800" b="1" dirty="0" smtClean="0">
              <a:solidFill>
                <a:srgbClr val="DBDB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800" b="1" dirty="0" smtClean="0">
              <a:solidFill>
                <a:srgbClr val="DBDB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01.01.2016r. do 30.09.2016r. szkoleniami objęto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33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 bezrobotne, w tym z gminy Kamieniec Ząbkowicki –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	Ze szkoleń w 2015 roku w analogicznym okresie czasu skorzystało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45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z gminy Kamieniec </a:t>
            </a:r>
            <a:r>
              <a:rPr lang="pl-PL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Ząbk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.-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</p:txBody>
      </p:sp>
      <p:sp>
        <p:nvSpPr>
          <p:cNvPr id="2" name="Prostokąt 1"/>
          <p:cNvSpPr/>
          <p:nvPr/>
        </p:nvSpPr>
        <p:spPr>
          <a:xfrm>
            <a:off x="827584" y="620688"/>
            <a:ext cx="61926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b="1" dirty="0">
                <a:solidFill>
                  <a:srgbClr val="DBDB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ORGANIZACJA SZKOLEŃ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357188" y="1785938"/>
            <a:ext cx="84772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9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Od 01.01.2016 r. do 30.09.2016r. przyznano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osobom bezrobotnym środki na podjęcie działalności gospodarczej,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osobom  bezrobotnym z gminy Kamieniec Ząbkowicki.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 samym okresie czasu w ramach refundacji kosztów zatrudnienia bezrobotnego skierowano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27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bezrobotnych,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	W 2015 roku (w tym samym okresie czasu)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udzielono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osobom bezrobotnym środki na podjęcie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działalności gospodarczej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osobom  bezrobotnym z gminy Kamieniec Ząbkowicki. </a:t>
            </a:r>
            <a:endParaRPr lang="pl-PL" sz="2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samym okresie czasu w ramach refundacji kosztów zatrudnienia bezrobotnego skierowano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bezrobotnych, </a:t>
            </a:r>
            <a:b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2" name="Prostokąt 1"/>
          <p:cNvSpPr/>
          <p:nvPr/>
        </p:nvSpPr>
        <p:spPr>
          <a:xfrm>
            <a:off x="539552" y="404664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DOTACJE I REFUNDACJE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484784"/>
            <a:ext cx="8385175" cy="5158904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683568" y="1628800"/>
            <a:ext cx="7848872" cy="42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W ramach prac interwencyjnych w okresie od 01.01.2016 r.          do 30.09. 2016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99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 (z gminy Kamieniec Ząbkowicki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osób), 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70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umów, w tym             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z pracodawcami z gminy Kamieniec Ząbkowicki.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W tym samym okresie 2015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70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(w tym </a:t>
            </a: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z gminy Kamieniec Ząbkowicki).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W ramach robót publicznych w okresie od 01.01.2016 r.          do 30.09.2016 roku zatrudnienie otrzymały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163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 (z gminy Kamieniec Ząbkowicki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osób), zawierając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umów, w tym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umowy z gminą Kamieniec Ząbkowicki.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W ramach robót publicznych zatrudniono w 2015 roku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89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 w tym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36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z gminy Kamieniec Ząbkowicki).</a:t>
            </a:r>
          </a:p>
        </p:txBody>
      </p:sp>
      <p:sp>
        <p:nvSpPr>
          <p:cNvPr id="2" name="Prostokąt 1"/>
          <p:cNvSpPr/>
          <p:nvPr/>
        </p:nvSpPr>
        <p:spPr>
          <a:xfrm>
            <a:off x="683568" y="404664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PRACE INTERWENCYJNE </a:t>
            </a:r>
            <a:br>
              <a:rPr lang="pl-PL" sz="240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latin typeface="Arial Black" charset="0"/>
              </a:rPr>
              <a:t>I </a:t>
            </a:r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ROBOTY PUBLICZNE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42875" y="1571625"/>
            <a:ext cx="87026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01.01.2016 do 30.09.2016 roku w ramach stażu skierowano 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586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bezrobotnych; 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63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  zamieszkałe w gminie Kamieniec Ząbkowicki,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434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umowy, 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54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umowy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pracodawcami 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2015 roku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ramach stażu skierowano 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922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bezrobotne; 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142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  zamieszkałe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gminie Kamieniec Ząbkowicki,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683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umowy,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79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pracodawcami 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STAŻE 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971600" y="1988840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dirty="0">
                <a:solidFill>
                  <a:srgbClr val="FFFF00"/>
                </a:solidFill>
              </a:rPr>
              <a:t>Działania </a:t>
            </a:r>
            <a:r>
              <a:rPr lang="pl-PL" sz="4000" dirty="0" smtClean="0">
                <a:solidFill>
                  <a:srgbClr val="FFFF00"/>
                </a:solidFill>
              </a:rPr>
              <a:t>Powiatowego Urzędu Pracy </a:t>
            </a:r>
            <a:r>
              <a:rPr lang="pl-PL" sz="4000" dirty="0">
                <a:solidFill>
                  <a:srgbClr val="FFFF00"/>
                </a:solidFill>
              </a:rPr>
              <a:t>w Ząbkowicach Śl. </a:t>
            </a:r>
            <a:r>
              <a:rPr lang="pl-PL" sz="4000" dirty="0" smtClean="0">
                <a:solidFill>
                  <a:srgbClr val="FFFF00"/>
                </a:solidFill>
              </a:rPr>
              <a:t>           w 2016 </a:t>
            </a:r>
            <a:r>
              <a:rPr lang="pl-PL" sz="4000" dirty="0">
                <a:solidFill>
                  <a:srgbClr val="FFFF00"/>
                </a:solidFill>
              </a:rPr>
              <a:t>r</a:t>
            </a:r>
            <a:endParaRPr lang="pl-PL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</a:rPr>
              <a:t>Zmiana ustawy o promocji (…)</a:t>
            </a:r>
            <a:endParaRPr lang="pl-PL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dirty="0" smtClean="0"/>
              <a:t>Profilowanie pomocy dla osób bezrobotnych:</a:t>
            </a:r>
          </a:p>
          <a:p>
            <a:pPr marL="0" indent="0">
              <a:buNone/>
            </a:pPr>
            <a:endParaRPr lang="pl-PL" sz="2800" dirty="0"/>
          </a:p>
          <a:p>
            <a:pPr marL="0" indent="0">
              <a:buNone/>
            </a:pPr>
            <a:r>
              <a:rPr lang="pl-PL" sz="2800" dirty="0" smtClean="0"/>
              <a:t>		rok 2016		rok 2015</a:t>
            </a:r>
            <a:endParaRPr lang="pl-PL" sz="2800" dirty="0"/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r>
              <a:rPr lang="pl-PL" sz="1800" dirty="0" smtClean="0"/>
              <a:t>I profil – 	            20 osób</a:t>
            </a:r>
            <a:r>
              <a:rPr lang="pl-PL" sz="1800" dirty="0"/>
              <a:t> </a:t>
            </a:r>
            <a:r>
              <a:rPr lang="pl-PL" sz="1800" dirty="0" smtClean="0"/>
              <a:t>( 2 osoby)		       28 osób (0 osób)</a:t>
            </a:r>
          </a:p>
          <a:p>
            <a:pPr marL="0" indent="0">
              <a:buNone/>
            </a:pPr>
            <a:r>
              <a:rPr lang="pl-PL" sz="1800" dirty="0" smtClean="0"/>
              <a:t>II profil –       1.460 osób ( 207 osób)	1.792 osoby (298 osób)</a:t>
            </a:r>
          </a:p>
          <a:p>
            <a:pPr marL="0" indent="0">
              <a:buNone/>
            </a:pPr>
            <a:r>
              <a:rPr lang="pl-PL" sz="1800" dirty="0" smtClean="0"/>
              <a:t>III profil –      1.379 osób ( 119 osób)	1.195 osób (100 osób)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192814489"/>
      </p:ext>
    </p:extLst>
  </p:cSld>
  <p:clrMapOvr>
    <a:masterClrMapping/>
  </p:clrMapOvr>
  <p:transition>
    <p:strips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08720"/>
            <a:ext cx="8385175" cy="5734968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539552" y="866329"/>
            <a:ext cx="8007350" cy="513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okresie od 01.01.2016r. do 30.09.2016r.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organizowano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giełd pracy, na które zaproszono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131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 i poszukujące pracy. W giełdach pracy uczestniczyło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 W wyniku skierowania na giełdy pracy zatrudniono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Ponadto zostało zorganizowanych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spotkań rekrutacyjnych, w których uczestniczyły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124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 w tym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40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 z gminy Kamieniec Ząbkowicki). </a:t>
            </a:r>
            <a:endParaRPr lang="pl-PL" sz="2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tym samym okresie roku 2015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zorganizowano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giełd pracy, na które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zaproszono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201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 bezrobotnych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 poszukujących pracy. 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giełdach pracy uczestniczyło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166</a:t>
            </a:r>
            <a:r>
              <a:rPr lang="pl-PL" sz="2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wyniku skierowania na giełdę pracy zatrudniono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Ponadto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zostało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zorganizowane 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spotkania rekrutacyjne,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których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uczestniczyły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702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(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103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Ząbkowicki).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. </a:t>
            </a:r>
            <a:endParaRPr lang="pl-PL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</p:txBody>
      </p:sp>
      <p:sp>
        <p:nvSpPr>
          <p:cNvPr id="2" name="Prostokąt 1"/>
          <p:cNvSpPr/>
          <p:nvPr/>
        </p:nvSpPr>
        <p:spPr>
          <a:xfrm>
            <a:off x="539552" y="40466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GIEŁDY PRACY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69795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979712" y="476672"/>
            <a:ext cx="4752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solidFill>
                  <a:srgbClr val="FFFF00"/>
                </a:solidFill>
                <a:latin typeface="+mj-lt"/>
              </a:rPr>
              <a:t>Usługi EURES</a:t>
            </a:r>
            <a:endParaRPr lang="pl-PL" sz="2400" dirty="0">
              <a:latin typeface="+mj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827584" y="1859340"/>
            <a:ext cx="81282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0"/>
              <a:buNone/>
              <a:defRPr/>
            </a:pPr>
            <a:r>
              <a:rPr lang="pl-PL" sz="2000" dirty="0" smtClean="0">
                <a:latin typeface="Arial Narrow" charset="0"/>
              </a:rPr>
              <a:t>W </a:t>
            </a:r>
            <a:r>
              <a:rPr lang="pl-PL" sz="2000" dirty="0">
                <a:latin typeface="Arial Narrow" charset="0"/>
              </a:rPr>
              <a:t>ramach usług EURES w </a:t>
            </a:r>
            <a:r>
              <a:rPr lang="pl-PL" sz="2000" dirty="0" smtClean="0">
                <a:latin typeface="Arial Narrow" charset="0"/>
              </a:rPr>
              <a:t>2016 </a:t>
            </a:r>
            <a:r>
              <a:rPr lang="pl-PL" sz="2000" dirty="0">
                <a:latin typeface="Arial Narrow" charset="0"/>
              </a:rPr>
              <a:t>( stan na  </a:t>
            </a:r>
            <a:r>
              <a:rPr lang="pl-PL" sz="2000" dirty="0" smtClean="0">
                <a:latin typeface="Arial Narrow" charset="0"/>
              </a:rPr>
              <a:t>30.09.2016r</a:t>
            </a:r>
            <a:r>
              <a:rPr lang="pl-PL" sz="2000" dirty="0">
                <a:latin typeface="Arial Narrow" charset="0"/>
              </a:rPr>
              <a:t>)  udzielono </a:t>
            </a:r>
            <a:r>
              <a:rPr lang="pl-PL" sz="2000" b="1" dirty="0">
                <a:latin typeface="Arial Narrow" charset="0"/>
              </a:rPr>
              <a:t> </a:t>
            </a:r>
            <a:r>
              <a:rPr lang="pl-PL" sz="2000" b="1" dirty="0" smtClean="0">
                <a:latin typeface="Arial Narrow" charset="0"/>
              </a:rPr>
              <a:t>1.770 </a:t>
            </a:r>
            <a:r>
              <a:rPr lang="pl-PL" sz="2000" dirty="0" smtClean="0">
                <a:latin typeface="Arial Narrow" charset="0"/>
              </a:rPr>
              <a:t>informacji dotyczących </a:t>
            </a:r>
            <a:r>
              <a:rPr lang="pl-PL" sz="2000" dirty="0">
                <a:latin typeface="Arial Narrow" charset="0"/>
              </a:rPr>
              <a:t>możliwości zatrudnienia w krajach EOG.</a:t>
            </a:r>
          </a:p>
          <a:p>
            <a:pPr>
              <a:buFont typeface="Wingdings" charset="0"/>
              <a:buNone/>
              <a:defRPr/>
            </a:pPr>
            <a:endParaRPr lang="pl-PL" sz="2000" dirty="0" smtClean="0">
              <a:latin typeface="Arial Narrow" charset="0"/>
            </a:endParaRPr>
          </a:p>
          <a:p>
            <a:pPr>
              <a:buFont typeface="Wingdings" charset="0"/>
              <a:buNone/>
              <a:defRPr/>
            </a:pPr>
            <a:r>
              <a:rPr lang="pl-PL" sz="2000" dirty="0" smtClean="0">
                <a:latin typeface="Arial Narrow" charset="0"/>
              </a:rPr>
              <a:t>W  </a:t>
            </a:r>
            <a:r>
              <a:rPr lang="pl-PL" sz="2000" dirty="0">
                <a:latin typeface="Arial Narrow" charset="0"/>
              </a:rPr>
              <a:t>tym </a:t>
            </a:r>
            <a:r>
              <a:rPr lang="pl-PL" sz="2000" dirty="0" smtClean="0">
                <a:latin typeface="Arial Narrow" charset="0"/>
              </a:rPr>
              <a:t>:				</a:t>
            </a:r>
            <a:r>
              <a:rPr lang="pl-PL" sz="2000" dirty="0" smtClean="0">
                <a:solidFill>
                  <a:srgbClr val="FF0000"/>
                </a:solidFill>
                <a:latin typeface="Arial Narrow" charset="0"/>
              </a:rPr>
              <a:t>rok 2015</a:t>
            </a:r>
            <a:r>
              <a:rPr lang="pl-PL" sz="2000" dirty="0" smtClean="0">
                <a:latin typeface="Arial Narrow" charset="0"/>
              </a:rPr>
              <a:t>	            </a:t>
            </a:r>
            <a:r>
              <a:rPr lang="pl-PL" sz="2000" dirty="0" smtClean="0">
                <a:solidFill>
                  <a:srgbClr val="FF0000"/>
                </a:solidFill>
                <a:latin typeface="Arial Narrow" charset="0"/>
              </a:rPr>
              <a:t>rok 2016</a:t>
            </a:r>
            <a:endParaRPr lang="pl-PL" sz="2000" dirty="0">
              <a:solidFill>
                <a:srgbClr val="FF0000"/>
              </a:solidFill>
              <a:latin typeface="Arial Narrow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l-PL" sz="2000" dirty="0">
                <a:latin typeface="Arial Narrow" charset="0"/>
              </a:rPr>
              <a:t>Informacji ogólnych </a:t>
            </a:r>
            <a:r>
              <a:rPr lang="pl-PL" sz="2000" dirty="0" smtClean="0">
                <a:latin typeface="Arial Narrow" charset="0"/>
              </a:rPr>
              <a:t>                                 1.112                   785</a:t>
            </a:r>
            <a:endParaRPr lang="pl-PL" sz="2000" dirty="0">
              <a:latin typeface="Arial Narrow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l-PL" sz="2000" dirty="0">
                <a:latin typeface="Arial Narrow" charset="0"/>
              </a:rPr>
              <a:t>Informacji o warunkach życia i pracy  </a:t>
            </a:r>
            <a:r>
              <a:rPr lang="pl-PL" sz="2000" dirty="0" smtClean="0">
                <a:latin typeface="Arial Narrow" charset="0"/>
              </a:rPr>
              <a:t>       364                    414</a:t>
            </a:r>
            <a:endParaRPr lang="pl-PL" sz="2000" dirty="0">
              <a:latin typeface="Arial Narrow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l-PL" sz="2000" dirty="0">
                <a:latin typeface="Arial Narrow" charset="0"/>
              </a:rPr>
              <a:t>Udostępnienie oferty pracy </a:t>
            </a:r>
            <a:r>
              <a:rPr lang="pl-PL" sz="2000" dirty="0" smtClean="0">
                <a:latin typeface="Arial Narrow" charset="0"/>
              </a:rPr>
              <a:t>		     599	</a:t>
            </a:r>
            <a:r>
              <a:rPr lang="pl-PL" sz="2000" dirty="0">
                <a:latin typeface="Arial Narrow" charset="0"/>
              </a:rPr>
              <a:t> </a:t>
            </a:r>
            <a:r>
              <a:rPr lang="pl-PL" sz="2000" dirty="0" smtClean="0">
                <a:latin typeface="Arial Narrow" charset="0"/>
              </a:rPr>
              <a:t>              571</a:t>
            </a:r>
            <a:endParaRPr lang="pl-PL" sz="2000" dirty="0">
              <a:latin typeface="Arial Narrow" charset="0"/>
            </a:endParaRPr>
          </a:p>
          <a:p>
            <a:pPr>
              <a:defRPr/>
            </a:pPr>
            <a:endParaRPr lang="pl-PL" sz="2000" dirty="0">
              <a:latin typeface="Arial Narrow" charset="0"/>
            </a:endParaRPr>
          </a:p>
          <a:p>
            <a:pPr>
              <a:buFont typeface="Wingdings" charset="0"/>
              <a:buNone/>
              <a:defRPr/>
            </a:pPr>
            <a:endParaRPr lang="pl-PL" sz="2000" dirty="0" smtClean="0">
              <a:latin typeface="Arial Narrow" charset="0"/>
            </a:endParaRPr>
          </a:p>
          <a:p>
            <a:pPr>
              <a:defRPr/>
            </a:pPr>
            <a:r>
              <a:rPr lang="pl-PL" sz="2000" dirty="0" smtClean="0">
                <a:latin typeface="Arial Narrow" charset="0"/>
              </a:rPr>
              <a:t>W analogicznym okresie roku 2015 r. udzielono </a:t>
            </a:r>
            <a:r>
              <a:rPr lang="pl-PL" sz="2000" b="1" dirty="0" smtClean="0">
                <a:latin typeface="Arial Narrow" charset="0"/>
              </a:rPr>
              <a:t>2.075 </a:t>
            </a:r>
            <a:r>
              <a:rPr lang="pl-PL" sz="2000" dirty="0">
                <a:latin typeface="Arial Narrow" charset="0"/>
              </a:rPr>
              <a:t>informacji dotyczących możliwości zatrudnienia w krajach EOG.</a:t>
            </a:r>
          </a:p>
          <a:p>
            <a:pPr>
              <a:buFont typeface="Wingdings" charset="0"/>
              <a:buNone/>
              <a:defRPr/>
            </a:pPr>
            <a:endParaRPr lang="pl-PL" sz="2000" dirty="0">
              <a:latin typeface="Arial Narrow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 smtClean="0">
                <a:solidFill>
                  <a:srgbClr val="FFFF00"/>
                </a:solidFill>
              </a:rPr>
              <a:t>Centrum Integracji Społecznej </a:t>
            </a:r>
            <a:r>
              <a:rPr lang="pl-PL" sz="2400" dirty="0"/>
              <a:t/>
            </a:r>
            <a:br>
              <a:rPr lang="pl-PL" sz="2400" dirty="0"/>
            </a:br>
            <a:endParaRPr lang="pl-PL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196752"/>
            <a:ext cx="8007350" cy="5256584"/>
          </a:xfrm>
        </p:spPr>
        <p:txBody>
          <a:bodyPr/>
          <a:lstStyle/>
          <a:p>
            <a:pPr marL="0" indent="0">
              <a:buNone/>
            </a:pPr>
            <a:r>
              <a:rPr lang="pl-PL" sz="1800" dirty="0" smtClean="0"/>
              <a:t>	Zgodnie z zawartym w dniu </a:t>
            </a:r>
            <a:r>
              <a:rPr lang="pl-PL" sz="1800" b="1" dirty="0" smtClean="0"/>
              <a:t>12 kwietnia 2013 r. </a:t>
            </a:r>
            <a:r>
              <a:rPr lang="pl-PL" sz="1800" dirty="0" smtClean="0"/>
              <a:t>porozumieniem pomiędzy Powiatowym Urzędem Pracy w Ząbkowicach Śl. a Centrum Integracji Społecznej w Kamieńcu </a:t>
            </a:r>
            <a:r>
              <a:rPr lang="pl-PL" sz="1800" dirty="0" err="1" smtClean="0"/>
              <a:t>Ząbk</a:t>
            </a:r>
            <a:r>
              <a:rPr lang="pl-PL" sz="1800" dirty="0" smtClean="0"/>
              <a:t>. Tut. urząd refunduje świadczenia integracyjne oraz składki na ubezpieczenia społeczne od tych świadczeń ze środków Funduszu Pracy dla uczestników CIS.</a:t>
            </a:r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r>
              <a:rPr lang="pl-PL" sz="1800" dirty="0" smtClean="0"/>
              <a:t>Wysokość świadczenia integracyjnego refundowanego przez tut. urząd </a:t>
            </a:r>
            <a:br>
              <a:rPr lang="pl-PL" sz="1800" dirty="0" smtClean="0"/>
            </a:br>
            <a:r>
              <a:rPr lang="pl-PL" sz="1800" dirty="0" smtClean="0"/>
              <a:t>w okresie od 01.01.2016 r. do 30.09.2016 r. wyniosła: </a:t>
            </a:r>
            <a:r>
              <a:rPr lang="pl-PL" sz="1800" b="1" dirty="0" smtClean="0">
                <a:solidFill>
                  <a:srgbClr val="FF0000"/>
                </a:solidFill>
              </a:rPr>
              <a:t>496.443,37 zł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za </a:t>
            </a:r>
            <a:r>
              <a:rPr lang="pl-PL" sz="1800" b="1" dirty="0" smtClean="0">
                <a:solidFill>
                  <a:srgbClr val="FF0000"/>
                </a:solidFill>
              </a:rPr>
              <a:t>143 </a:t>
            </a:r>
            <a:r>
              <a:rPr lang="pl-PL" sz="1800" dirty="0" smtClean="0"/>
              <a:t>uczestników</a:t>
            </a:r>
          </a:p>
          <a:p>
            <a:pPr marL="0" indent="0">
              <a:buNone/>
            </a:pPr>
            <a:r>
              <a:rPr lang="pl-PL" sz="1800" dirty="0" smtClean="0"/>
              <a:t>Kwota refundacji na 1 osobę miesięcznie(wraz ze składkami na ubezpieczenie społeczne wynosi: 1.059,82 zł)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Wysokość świadczenia integracyjnego refundowanego przez tut. urząd </a:t>
            </a:r>
            <a:br>
              <a:rPr lang="pl-PL" sz="1800" dirty="0"/>
            </a:br>
            <a:r>
              <a:rPr lang="pl-PL" sz="1800" dirty="0"/>
              <a:t>w </a:t>
            </a:r>
            <a:r>
              <a:rPr lang="pl-PL" sz="1800" dirty="0" smtClean="0"/>
              <a:t>roku 2015 wyniosła</a:t>
            </a:r>
            <a:r>
              <a:rPr lang="pl-PL" sz="1800" dirty="0"/>
              <a:t>: </a:t>
            </a:r>
            <a:r>
              <a:rPr lang="pl-PL" sz="1800" b="1" dirty="0" smtClean="0">
                <a:solidFill>
                  <a:srgbClr val="FF0000"/>
                </a:solidFill>
              </a:rPr>
              <a:t>867.746,31 </a:t>
            </a:r>
            <a:r>
              <a:rPr lang="pl-PL" sz="1800" b="1" dirty="0">
                <a:solidFill>
                  <a:srgbClr val="FF0000"/>
                </a:solidFill>
              </a:rPr>
              <a:t>zł</a:t>
            </a:r>
            <a:r>
              <a:rPr lang="pl-PL" sz="1800" dirty="0"/>
              <a:t> za </a:t>
            </a:r>
            <a:r>
              <a:rPr lang="pl-PL" sz="1800" b="1" dirty="0" smtClean="0">
                <a:solidFill>
                  <a:srgbClr val="FF0000"/>
                </a:solidFill>
              </a:rPr>
              <a:t>194 </a:t>
            </a:r>
            <a:r>
              <a:rPr lang="pl-PL" sz="1800" dirty="0"/>
              <a:t>uczestników</a:t>
            </a:r>
          </a:p>
          <a:p>
            <a:pPr marL="0" indent="0">
              <a:buNone/>
            </a:pPr>
            <a:r>
              <a:rPr lang="pl-PL" sz="1800" dirty="0"/>
              <a:t>Kwota refundacji na 1 osobę miesięcznie(wraz ze składkami na ubezpieczenie społeczne </a:t>
            </a:r>
            <a:r>
              <a:rPr lang="pl-PL" sz="1800" dirty="0" smtClean="0"/>
              <a:t>wynosiła: </a:t>
            </a:r>
            <a:r>
              <a:rPr lang="pl-PL" sz="1800" dirty="0"/>
              <a:t>1.059,82 zł)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48423415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42875" y="1571625"/>
            <a:ext cx="87026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Od 01.01.2016 do 30.09.2016 roku w ramach środków KFS wsparcie otrzymało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z gminy Kamieniec Ząbkowicki, na przeszkolenie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2015 roku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ramach środków KFS wsparcie otrzymało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pracodawców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osób, w tym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Pracodawca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Ząbkowicki, na przeszkolenie </a:t>
            </a:r>
            <a:r>
              <a:rPr lang="pl-PL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pl-PL" sz="24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osoby.</a:t>
            </a:r>
            <a:endParaRPr lang="pl-PL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>
                <a:solidFill>
                  <a:srgbClr val="DBDB00"/>
                </a:solidFill>
                <a:latin typeface="Arial Black" charset="0"/>
              </a:rPr>
              <a:t>Krajowy Fundusz Szkoleniowy 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70695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467544" y="1571625"/>
            <a:ext cx="8136904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Refundacja pracodawcy lub przedsiębiorcy przez okres </a:t>
            </a:r>
            <a:b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12 miesięcy części kosztów poniesionych na wynagrodzenia, nagrody oraz składki na ubezpieczenia społeczne skierowanych bezrobotnych do 30 roku życia.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01.01.2016 do 30.09.2016 roku w ramach art. 150 f zawarto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106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umów, w tym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 z pracodawcami  </a:t>
            </a:r>
            <a:b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pl-PL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>
                <a:solidFill>
                  <a:srgbClr val="DBDB00"/>
                </a:solidFill>
                <a:latin typeface="Arial Black" charset="0"/>
              </a:rPr>
              <a:t>   Art. 150 f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8586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Dziękuję za uwagę</a:t>
            </a:r>
            <a:endParaRPr lang="pl-PL" sz="36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96749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heme/theme1.xml><?xml version="1.0" encoding="utf-8"?>
<a:theme xmlns:a="http://schemas.openxmlformats.org/drawingml/2006/main" name="Warstwy szkła">
  <a:themeElements>
    <a:clrScheme name="Warstwy szkła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Warstwy szkł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rstwy szkła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rstwy szkła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Warstwy szkła">
  <a:themeElements>
    <a:clrScheme name="Warstwy szkła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Warstwy szkł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rstwy szkła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rstwy szkła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4503</TotalTime>
  <Words>1475</Words>
  <Application>Microsoft Office PowerPoint</Application>
  <PresentationFormat>Pokaz na ekranie (4:3)</PresentationFormat>
  <Paragraphs>851</Paragraphs>
  <Slides>28</Slides>
  <Notes>24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Arial Narrow</vt:lpstr>
      <vt:lpstr>Calibri</vt:lpstr>
      <vt:lpstr>Candara</vt:lpstr>
      <vt:lpstr>Times New Roman</vt:lpstr>
      <vt:lpstr>Wingdings</vt:lpstr>
      <vt:lpstr>Warstwy szkła</vt:lpstr>
      <vt:lpstr>1_Warstwy szkła</vt:lpstr>
      <vt:lpstr>INFORMACJA   dotycząca stanu bezrobocia  w Gminie Kamieniec Ząbkowicki   stan na dzień 30 września 2016 roku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  Podział na czas pozostawania bez pracy, wiek,  wykształcenie, staż pracy – 30.09.2015r.                                   </vt:lpstr>
      <vt:lpstr>Prezentacja programu PowerPoint</vt:lpstr>
      <vt:lpstr>Prezentacja programu PowerPoint</vt:lpstr>
      <vt:lpstr>Prezentacja programu PowerPoint</vt:lpstr>
      <vt:lpstr>            </vt:lpstr>
      <vt:lpstr>           </vt:lpstr>
      <vt:lpstr>         </vt:lpstr>
      <vt:lpstr>               </vt:lpstr>
      <vt:lpstr>            </vt:lpstr>
      <vt:lpstr>                </vt:lpstr>
      <vt:lpstr>Prezentacja programu PowerPoint</vt:lpstr>
      <vt:lpstr>Zmiana ustawy o promocji (…)</vt:lpstr>
      <vt:lpstr>            </vt:lpstr>
      <vt:lpstr>Prezentacja programu PowerPoint</vt:lpstr>
      <vt:lpstr>Centrum Integracji Społecznej  </vt:lpstr>
      <vt:lpstr>                </vt:lpstr>
      <vt:lpstr>                </vt:lpstr>
      <vt:lpstr>      Dziękuję za uwagę</vt:lpstr>
    </vt:vector>
  </TitlesOfParts>
  <Company>PUP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PUP</dc:creator>
  <cp:lastModifiedBy>E5550_1</cp:lastModifiedBy>
  <cp:revision>548</cp:revision>
  <cp:lastPrinted>2016-10-27T06:41:57Z</cp:lastPrinted>
  <dcterms:created xsi:type="dcterms:W3CDTF">2007-09-26T05:55:24Z</dcterms:created>
  <dcterms:modified xsi:type="dcterms:W3CDTF">2016-10-27T06:59:55Z</dcterms:modified>
</cp:coreProperties>
</file>